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437" r:id="rId2"/>
    <p:sldId id="313" r:id="rId3"/>
    <p:sldId id="257" r:id="rId4"/>
    <p:sldId id="392" r:id="rId5"/>
    <p:sldId id="314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14" r:id="rId20"/>
    <p:sldId id="412" r:id="rId21"/>
    <p:sldId id="409" r:id="rId22"/>
    <p:sldId id="413" r:id="rId23"/>
    <p:sldId id="410" r:id="rId24"/>
    <p:sldId id="411" r:id="rId25"/>
    <p:sldId id="407" r:id="rId26"/>
    <p:sldId id="415" r:id="rId27"/>
    <p:sldId id="416" r:id="rId28"/>
    <p:sldId id="417" r:id="rId29"/>
    <p:sldId id="420" r:id="rId30"/>
    <p:sldId id="419" r:id="rId31"/>
    <p:sldId id="421" r:id="rId32"/>
    <p:sldId id="422" r:id="rId33"/>
    <p:sldId id="423" r:id="rId34"/>
    <p:sldId id="424" r:id="rId35"/>
    <p:sldId id="425" r:id="rId36"/>
    <p:sldId id="426" r:id="rId37"/>
    <p:sldId id="427" r:id="rId38"/>
    <p:sldId id="428" r:id="rId39"/>
    <p:sldId id="429" r:id="rId40"/>
    <p:sldId id="430" r:id="rId41"/>
    <p:sldId id="431" r:id="rId42"/>
    <p:sldId id="432" r:id="rId43"/>
    <p:sldId id="316" r:id="rId44"/>
    <p:sldId id="433" r:id="rId45"/>
    <p:sldId id="434" r:id="rId46"/>
    <p:sldId id="436" r:id="rId47"/>
    <p:sldId id="435" r:id="rId48"/>
    <p:sldId id="317" r:id="rId49"/>
    <p:sldId id="408" r:id="rId50"/>
    <p:sldId id="285" r:id="rId5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437"/>
            <p14:sldId id="313"/>
            <p14:sldId id="257"/>
            <p14:sldId id="392"/>
            <p14:sldId id="314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14"/>
            <p14:sldId id="412"/>
            <p14:sldId id="409"/>
            <p14:sldId id="413"/>
            <p14:sldId id="410"/>
            <p14:sldId id="411"/>
            <p14:sldId id="407"/>
            <p14:sldId id="415"/>
            <p14:sldId id="416"/>
            <p14:sldId id="417"/>
            <p14:sldId id="420"/>
            <p14:sldId id="419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316"/>
            <p14:sldId id="433"/>
            <p14:sldId id="434"/>
            <p14:sldId id="436"/>
            <p14:sldId id="435"/>
            <p14:sldId id="317"/>
            <p14:sldId id="408"/>
            <p14:sldId id="285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89"/>
    <p:restoredTop sz="94407"/>
  </p:normalViewPr>
  <p:slideViewPr>
    <p:cSldViewPr snapToGrid="0">
      <p:cViewPr varScale="1">
        <p:scale>
          <a:sx n="121" d="100"/>
          <a:sy n="121" d="100"/>
        </p:scale>
        <p:origin x="760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1E61C-591A-7A47-B785-8F77CB391C11}" type="doc">
      <dgm:prSet loTypeId="urn:microsoft.com/office/officeart/2008/layout/VerticalCurved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4AA545C4-4451-1B46-8CE0-11DD4A4815FB}">
      <dgm:prSet phldrT="[Tekst]"/>
      <dgm:spPr/>
      <dgm:t>
        <a:bodyPr/>
        <a:lstStyle/>
        <a:p>
          <a:r>
            <a:rPr lang="pl-PL" dirty="0"/>
            <a:t>NAUCZANIE REALISTYCZNE</a:t>
          </a:r>
        </a:p>
      </dgm:t>
    </dgm:pt>
    <dgm:pt modelId="{CF3BF6F1-70E5-1343-A3AC-900692753240}" type="parTrans" cxnId="{D43CD0E3-4DDF-5E4B-B227-AF8016A52F31}">
      <dgm:prSet/>
      <dgm:spPr/>
      <dgm:t>
        <a:bodyPr/>
        <a:lstStyle/>
        <a:p>
          <a:endParaRPr lang="pl-PL"/>
        </a:p>
      </dgm:t>
    </dgm:pt>
    <dgm:pt modelId="{44BA0BDA-881A-5545-B4A3-F89626DDBBCD}" type="sibTrans" cxnId="{D43CD0E3-4DDF-5E4B-B227-AF8016A52F31}">
      <dgm:prSet/>
      <dgm:spPr/>
      <dgm:t>
        <a:bodyPr/>
        <a:lstStyle/>
        <a:p>
          <a:endParaRPr lang="pl-PL"/>
        </a:p>
      </dgm:t>
    </dgm:pt>
    <dgm:pt modelId="{30B07B7E-3F1C-3E41-BD2A-E81633E6E566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l-PL" dirty="0"/>
            <a:t>NAUCZANIE CZYNNOŚCIOWE</a:t>
          </a:r>
        </a:p>
      </dgm:t>
    </dgm:pt>
    <dgm:pt modelId="{1BECE0AF-2108-AD4E-9597-31E73F68DD6B}" type="parTrans" cxnId="{9C4396A4-0201-C747-945C-A700D39F39BF}">
      <dgm:prSet/>
      <dgm:spPr/>
      <dgm:t>
        <a:bodyPr/>
        <a:lstStyle/>
        <a:p>
          <a:endParaRPr lang="pl-PL"/>
        </a:p>
      </dgm:t>
    </dgm:pt>
    <dgm:pt modelId="{05C9DC8A-71E4-0B40-AF73-B719302BC0D5}" type="sibTrans" cxnId="{9C4396A4-0201-C747-945C-A700D39F39BF}">
      <dgm:prSet/>
      <dgm:spPr/>
      <dgm:t>
        <a:bodyPr/>
        <a:lstStyle/>
        <a:p>
          <a:endParaRPr lang="pl-PL"/>
        </a:p>
      </dgm:t>
    </dgm:pt>
    <dgm:pt modelId="{3B4504CA-8DA1-824D-9167-9A05E0C5D6AC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/>
            <a:t>NAUCZANIE PROBLEMOWE</a:t>
          </a:r>
        </a:p>
      </dgm:t>
    </dgm:pt>
    <dgm:pt modelId="{87F8790B-F752-FE42-9245-556BD676BC68}" type="parTrans" cxnId="{24E2B4F6-3963-BC46-822C-4FB9D4FCB5D1}">
      <dgm:prSet/>
      <dgm:spPr/>
      <dgm:t>
        <a:bodyPr/>
        <a:lstStyle/>
        <a:p>
          <a:endParaRPr lang="pl-PL"/>
        </a:p>
      </dgm:t>
    </dgm:pt>
    <dgm:pt modelId="{BA3B54F2-4240-504A-8AA7-B47F73F4EB80}" type="sibTrans" cxnId="{24E2B4F6-3963-BC46-822C-4FB9D4FCB5D1}">
      <dgm:prSet/>
      <dgm:spPr/>
      <dgm:t>
        <a:bodyPr/>
        <a:lstStyle/>
        <a:p>
          <a:endParaRPr lang="pl-PL"/>
        </a:p>
      </dgm:t>
    </dgm:pt>
    <dgm:pt modelId="{1673733F-6EDD-304E-8CD8-216C1E600471}" type="pres">
      <dgm:prSet presAssocID="{B3A1E61C-591A-7A47-B785-8F77CB391C11}" presName="Name0" presStyleCnt="0">
        <dgm:presLayoutVars>
          <dgm:chMax val="7"/>
          <dgm:chPref val="7"/>
          <dgm:dir/>
        </dgm:presLayoutVars>
      </dgm:prSet>
      <dgm:spPr/>
    </dgm:pt>
    <dgm:pt modelId="{C6CFF834-9501-3D4E-BFA4-E6584212FB1C}" type="pres">
      <dgm:prSet presAssocID="{B3A1E61C-591A-7A47-B785-8F77CB391C11}" presName="Name1" presStyleCnt="0"/>
      <dgm:spPr/>
    </dgm:pt>
    <dgm:pt modelId="{7D048B53-08FE-B149-8391-DEBEAEBD8885}" type="pres">
      <dgm:prSet presAssocID="{B3A1E61C-591A-7A47-B785-8F77CB391C11}" presName="cycle" presStyleCnt="0"/>
      <dgm:spPr/>
    </dgm:pt>
    <dgm:pt modelId="{EF60D490-15FC-924A-ACFA-D097D7FFDF56}" type="pres">
      <dgm:prSet presAssocID="{B3A1E61C-591A-7A47-B785-8F77CB391C11}" presName="srcNode" presStyleLbl="node1" presStyleIdx="0" presStyleCnt="3"/>
      <dgm:spPr/>
    </dgm:pt>
    <dgm:pt modelId="{0CE14AA4-ECC2-D644-B02C-C5119DFC79B5}" type="pres">
      <dgm:prSet presAssocID="{B3A1E61C-591A-7A47-B785-8F77CB391C11}" presName="conn" presStyleLbl="parChTrans1D2" presStyleIdx="0" presStyleCnt="1"/>
      <dgm:spPr/>
    </dgm:pt>
    <dgm:pt modelId="{27BF5303-AE9B-8640-A172-54D46185CA61}" type="pres">
      <dgm:prSet presAssocID="{B3A1E61C-591A-7A47-B785-8F77CB391C11}" presName="extraNode" presStyleLbl="node1" presStyleIdx="0" presStyleCnt="3"/>
      <dgm:spPr/>
    </dgm:pt>
    <dgm:pt modelId="{B2C5830F-0889-454D-8911-D570BBFAF57B}" type="pres">
      <dgm:prSet presAssocID="{B3A1E61C-591A-7A47-B785-8F77CB391C11}" presName="dstNode" presStyleLbl="node1" presStyleIdx="0" presStyleCnt="3"/>
      <dgm:spPr/>
    </dgm:pt>
    <dgm:pt modelId="{29D9A33D-A6B3-B64F-BE2B-B3513E4F2E30}" type="pres">
      <dgm:prSet presAssocID="{4AA545C4-4451-1B46-8CE0-11DD4A4815FB}" presName="text_1" presStyleLbl="node1" presStyleIdx="0" presStyleCnt="3">
        <dgm:presLayoutVars>
          <dgm:bulletEnabled val="1"/>
        </dgm:presLayoutVars>
      </dgm:prSet>
      <dgm:spPr/>
    </dgm:pt>
    <dgm:pt modelId="{E5455576-8CCD-9644-BD4F-83944760D7E2}" type="pres">
      <dgm:prSet presAssocID="{4AA545C4-4451-1B46-8CE0-11DD4A4815FB}" presName="accent_1" presStyleCnt="0"/>
      <dgm:spPr/>
    </dgm:pt>
    <dgm:pt modelId="{89B1EED2-912C-1548-8AF1-C0124E272FA2}" type="pres">
      <dgm:prSet presAssocID="{4AA545C4-4451-1B46-8CE0-11DD4A4815FB}" presName="accentRepeatNode" presStyleLbl="solidFgAcc1" presStyleIdx="0" presStyleCnt="3"/>
      <dgm:spPr/>
    </dgm:pt>
    <dgm:pt modelId="{07FE1FBF-7869-9D42-AB17-BB90CCFF001B}" type="pres">
      <dgm:prSet presAssocID="{30B07B7E-3F1C-3E41-BD2A-E81633E6E566}" presName="text_2" presStyleLbl="node1" presStyleIdx="1" presStyleCnt="3">
        <dgm:presLayoutVars>
          <dgm:bulletEnabled val="1"/>
        </dgm:presLayoutVars>
      </dgm:prSet>
      <dgm:spPr/>
    </dgm:pt>
    <dgm:pt modelId="{E4CB6C05-39E7-DF47-AC7C-6DF7D314D39A}" type="pres">
      <dgm:prSet presAssocID="{30B07B7E-3F1C-3E41-BD2A-E81633E6E566}" presName="accent_2" presStyleCnt="0"/>
      <dgm:spPr/>
    </dgm:pt>
    <dgm:pt modelId="{066C0F8A-6E17-A240-8D1B-373C79264854}" type="pres">
      <dgm:prSet presAssocID="{30B07B7E-3F1C-3E41-BD2A-E81633E6E566}" presName="accentRepeatNode" presStyleLbl="solidFgAcc1" presStyleIdx="1" presStyleCnt="3"/>
      <dgm:spPr>
        <a:ln>
          <a:solidFill>
            <a:schemeClr val="accent5">
              <a:lumMod val="75000"/>
            </a:schemeClr>
          </a:solidFill>
        </a:ln>
      </dgm:spPr>
    </dgm:pt>
    <dgm:pt modelId="{4974175C-AF16-D149-AFCC-2ED414A24BDF}" type="pres">
      <dgm:prSet presAssocID="{3B4504CA-8DA1-824D-9167-9A05E0C5D6AC}" presName="text_3" presStyleLbl="node1" presStyleIdx="2" presStyleCnt="3">
        <dgm:presLayoutVars>
          <dgm:bulletEnabled val="1"/>
        </dgm:presLayoutVars>
      </dgm:prSet>
      <dgm:spPr/>
    </dgm:pt>
    <dgm:pt modelId="{5E17FEB4-39A4-954A-A8C4-52F7E4AF08A7}" type="pres">
      <dgm:prSet presAssocID="{3B4504CA-8DA1-824D-9167-9A05E0C5D6AC}" presName="accent_3" presStyleCnt="0"/>
      <dgm:spPr/>
    </dgm:pt>
    <dgm:pt modelId="{C6450D8B-DA98-B54F-AACE-F2CE39E9A75D}" type="pres">
      <dgm:prSet presAssocID="{3B4504CA-8DA1-824D-9167-9A05E0C5D6AC}" presName="accentRepeatNode" presStyleLbl="solidFgAcc1" presStyleIdx="2" presStyleCnt="3"/>
      <dgm:spPr>
        <a:ln>
          <a:solidFill>
            <a:schemeClr val="accent6">
              <a:lumMod val="75000"/>
            </a:schemeClr>
          </a:solidFill>
        </a:ln>
      </dgm:spPr>
    </dgm:pt>
  </dgm:ptLst>
  <dgm:cxnLst>
    <dgm:cxn modelId="{10FB0845-A561-154B-805D-2541CFEDCB0F}" type="presOf" srcId="{3B4504CA-8DA1-824D-9167-9A05E0C5D6AC}" destId="{4974175C-AF16-D149-AFCC-2ED414A24BDF}" srcOrd="0" destOrd="0" presId="urn:microsoft.com/office/officeart/2008/layout/VerticalCurvedList"/>
    <dgm:cxn modelId="{B26AFD7A-B715-3144-8B13-3984DEB71877}" type="presOf" srcId="{30B07B7E-3F1C-3E41-BD2A-E81633E6E566}" destId="{07FE1FBF-7869-9D42-AB17-BB90CCFF001B}" srcOrd="0" destOrd="0" presId="urn:microsoft.com/office/officeart/2008/layout/VerticalCurvedList"/>
    <dgm:cxn modelId="{9C4396A4-0201-C747-945C-A700D39F39BF}" srcId="{B3A1E61C-591A-7A47-B785-8F77CB391C11}" destId="{30B07B7E-3F1C-3E41-BD2A-E81633E6E566}" srcOrd="1" destOrd="0" parTransId="{1BECE0AF-2108-AD4E-9597-31E73F68DD6B}" sibTransId="{05C9DC8A-71E4-0B40-AF73-B719302BC0D5}"/>
    <dgm:cxn modelId="{9E552EA7-2AFE-654C-88D3-4C3D38389CD7}" type="presOf" srcId="{44BA0BDA-881A-5545-B4A3-F89626DDBBCD}" destId="{0CE14AA4-ECC2-D644-B02C-C5119DFC79B5}" srcOrd="0" destOrd="0" presId="urn:microsoft.com/office/officeart/2008/layout/VerticalCurvedList"/>
    <dgm:cxn modelId="{84788DBB-A97F-304A-8095-8349390CB199}" type="presOf" srcId="{B3A1E61C-591A-7A47-B785-8F77CB391C11}" destId="{1673733F-6EDD-304E-8CD8-216C1E600471}" srcOrd="0" destOrd="0" presId="urn:microsoft.com/office/officeart/2008/layout/VerticalCurvedList"/>
    <dgm:cxn modelId="{D43CD0E3-4DDF-5E4B-B227-AF8016A52F31}" srcId="{B3A1E61C-591A-7A47-B785-8F77CB391C11}" destId="{4AA545C4-4451-1B46-8CE0-11DD4A4815FB}" srcOrd="0" destOrd="0" parTransId="{CF3BF6F1-70E5-1343-A3AC-900692753240}" sibTransId="{44BA0BDA-881A-5545-B4A3-F89626DDBBCD}"/>
    <dgm:cxn modelId="{24E2B4F6-3963-BC46-822C-4FB9D4FCB5D1}" srcId="{B3A1E61C-591A-7A47-B785-8F77CB391C11}" destId="{3B4504CA-8DA1-824D-9167-9A05E0C5D6AC}" srcOrd="2" destOrd="0" parTransId="{87F8790B-F752-FE42-9245-556BD676BC68}" sibTransId="{BA3B54F2-4240-504A-8AA7-B47F73F4EB80}"/>
    <dgm:cxn modelId="{DC6899FE-7865-E243-A37A-81D51D7F9D4D}" type="presOf" srcId="{4AA545C4-4451-1B46-8CE0-11DD4A4815FB}" destId="{29D9A33D-A6B3-B64F-BE2B-B3513E4F2E30}" srcOrd="0" destOrd="0" presId="urn:microsoft.com/office/officeart/2008/layout/VerticalCurvedList"/>
    <dgm:cxn modelId="{46979975-3919-7243-A67D-EEB09460E415}" type="presParOf" srcId="{1673733F-6EDD-304E-8CD8-216C1E600471}" destId="{C6CFF834-9501-3D4E-BFA4-E6584212FB1C}" srcOrd="0" destOrd="0" presId="urn:microsoft.com/office/officeart/2008/layout/VerticalCurvedList"/>
    <dgm:cxn modelId="{71D51BD9-FA61-A142-9A01-8B4DDC2B3F01}" type="presParOf" srcId="{C6CFF834-9501-3D4E-BFA4-E6584212FB1C}" destId="{7D048B53-08FE-B149-8391-DEBEAEBD8885}" srcOrd="0" destOrd="0" presId="urn:microsoft.com/office/officeart/2008/layout/VerticalCurvedList"/>
    <dgm:cxn modelId="{CF9D256A-25C4-5040-8BAC-F3B86DDFADF5}" type="presParOf" srcId="{7D048B53-08FE-B149-8391-DEBEAEBD8885}" destId="{EF60D490-15FC-924A-ACFA-D097D7FFDF56}" srcOrd="0" destOrd="0" presId="urn:microsoft.com/office/officeart/2008/layout/VerticalCurvedList"/>
    <dgm:cxn modelId="{0EBAE2BC-0E0E-8942-8458-9618F3DAFF15}" type="presParOf" srcId="{7D048B53-08FE-B149-8391-DEBEAEBD8885}" destId="{0CE14AA4-ECC2-D644-B02C-C5119DFC79B5}" srcOrd="1" destOrd="0" presId="urn:microsoft.com/office/officeart/2008/layout/VerticalCurvedList"/>
    <dgm:cxn modelId="{692CCA8E-102F-024D-8150-5C5956EFBC5D}" type="presParOf" srcId="{7D048B53-08FE-B149-8391-DEBEAEBD8885}" destId="{27BF5303-AE9B-8640-A172-54D46185CA61}" srcOrd="2" destOrd="0" presId="urn:microsoft.com/office/officeart/2008/layout/VerticalCurvedList"/>
    <dgm:cxn modelId="{BE7C3452-8B24-3547-83AC-8619F9DE5A20}" type="presParOf" srcId="{7D048B53-08FE-B149-8391-DEBEAEBD8885}" destId="{B2C5830F-0889-454D-8911-D570BBFAF57B}" srcOrd="3" destOrd="0" presId="urn:microsoft.com/office/officeart/2008/layout/VerticalCurvedList"/>
    <dgm:cxn modelId="{BE1824A9-07D1-0540-90E3-B09D5DCE7B31}" type="presParOf" srcId="{C6CFF834-9501-3D4E-BFA4-E6584212FB1C}" destId="{29D9A33D-A6B3-B64F-BE2B-B3513E4F2E30}" srcOrd="1" destOrd="0" presId="urn:microsoft.com/office/officeart/2008/layout/VerticalCurvedList"/>
    <dgm:cxn modelId="{124646E7-4241-074D-B084-6A4AB42B00C5}" type="presParOf" srcId="{C6CFF834-9501-3D4E-BFA4-E6584212FB1C}" destId="{E5455576-8CCD-9644-BD4F-83944760D7E2}" srcOrd="2" destOrd="0" presId="urn:microsoft.com/office/officeart/2008/layout/VerticalCurvedList"/>
    <dgm:cxn modelId="{1D7C5101-D9E3-5249-A8A4-3185E5A93C1E}" type="presParOf" srcId="{E5455576-8CCD-9644-BD4F-83944760D7E2}" destId="{89B1EED2-912C-1548-8AF1-C0124E272FA2}" srcOrd="0" destOrd="0" presId="urn:microsoft.com/office/officeart/2008/layout/VerticalCurvedList"/>
    <dgm:cxn modelId="{A645AF9E-78BB-0A4E-9EFF-F5D4E250735A}" type="presParOf" srcId="{C6CFF834-9501-3D4E-BFA4-E6584212FB1C}" destId="{07FE1FBF-7869-9D42-AB17-BB90CCFF001B}" srcOrd="3" destOrd="0" presId="urn:microsoft.com/office/officeart/2008/layout/VerticalCurvedList"/>
    <dgm:cxn modelId="{26B52708-1ADC-C544-BBE7-32FC422F7BCA}" type="presParOf" srcId="{C6CFF834-9501-3D4E-BFA4-E6584212FB1C}" destId="{E4CB6C05-39E7-DF47-AC7C-6DF7D314D39A}" srcOrd="4" destOrd="0" presId="urn:microsoft.com/office/officeart/2008/layout/VerticalCurvedList"/>
    <dgm:cxn modelId="{705D0CD2-9C83-3647-9800-24B7CB36D228}" type="presParOf" srcId="{E4CB6C05-39E7-DF47-AC7C-6DF7D314D39A}" destId="{066C0F8A-6E17-A240-8D1B-373C79264854}" srcOrd="0" destOrd="0" presId="urn:microsoft.com/office/officeart/2008/layout/VerticalCurvedList"/>
    <dgm:cxn modelId="{52568310-04B6-0649-A76E-3D899E66924A}" type="presParOf" srcId="{C6CFF834-9501-3D4E-BFA4-E6584212FB1C}" destId="{4974175C-AF16-D149-AFCC-2ED414A24BDF}" srcOrd="5" destOrd="0" presId="urn:microsoft.com/office/officeart/2008/layout/VerticalCurvedList"/>
    <dgm:cxn modelId="{0382E7CC-3F33-2740-97E5-22289A4278CC}" type="presParOf" srcId="{C6CFF834-9501-3D4E-BFA4-E6584212FB1C}" destId="{5E17FEB4-39A4-954A-A8C4-52F7E4AF08A7}" srcOrd="6" destOrd="0" presId="urn:microsoft.com/office/officeart/2008/layout/VerticalCurvedList"/>
    <dgm:cxn modelId="{99D7765E-7728-CA48-8D18-5E49CF966B55}" type="presParOf" srcId="{5E17FEB4-39A4-954A-A8C4-52F7E4AF08A7}" destId="{C6450D8B-DA98-B54F-AACE-F2CE39E9A7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E2570-8C61-8149-9CDF-9D9FBDD29A7A}" type="doc">
      <dgm:prSet loTypeId="urn:microsoft.com/office/officeart/2005/8/layout/process1" loCatId="" qsTypeId="urn:microsoft.com/office/officeart/2005/8/quickstyle/simple1" qsCatId="simple" csTypeId="urn:microsoft.com/office/officeart/2005/8/colors/colorful1" csCatId="colorful" phldr="1"/>
      <dgm:spPr/>
    </dgm:pt>
    <dgm:pt modelId="{AF192050-EB85-AA45-B700-8F7AC229DFAA}">
      <dgm:prSet phldrT="[Tekst]"/>
      <dgm:spPr/>
      <dgm:t>
        <a:bodyPr/>
        <a:lstStyle/>
        <a:p>
          <a:r>
            <a:rPr lang="pl-PL" dirty="0"/>
            <a:t>Sytuacja problemowa</a:t>
          </a:r>
        </a:p>
      </dgm:t>
    </dgm:pt>
    <dgm:pt modelId="{21AB0A79-7E84-7146-8827-A1471518B04C}" type="parTrans" cxnId="{CE1A151F-B212-F949-A1AB-83E84133B6FF}">
      <dgm:prSet/>
      <dgm:spPr/>
      <dgm:t>
        <a:bodyPr/>
        <a:lstStyle/>
        <a:p>
          <a:endParaRPr lang="pl-PL"/>
        </a:p>
      </dgm:t>
    </dgm:pt>
    <dgm:pt modelId="{13BA3202-EBFC-F845-8974-5167821275C3}" type="sibTrans" cxnId="{CE1A151F-B212-F949-A1AB-83E84133B6FF}">
      <dgm:prSet/>
      <dgm:spPr/>
      <dgm:t>
        <a:bodyPr/>
        <a:lstStyle/>
        <a:p>
          <a:endParaRPr lang="pl-PL"/>
        </a:p>
      </dgm:t>
    </dgm:pt>
    <dgm:pt modelId="{4FAA7576-4FF8-D04B-AE14-B42EE9C1B4BC}">
      <dgm:prSet phldrT="[Tekst]"/>
      <dgm:spPr/>
      <dgm:t>
        <a:bodyPr/>
        <a:lstStyle/>
        <a:p>
          <a:r>
            <a:rPr lang="pl-PL" dirty="0"/>
            <a:t>Pytanie </a:t>
          </a:r>
          <a:br>
            <a:rPr lang="pl-PL" dirty="0"/>
          </a:br>
          <a:r>
            <a:rPr lang="pl-PL" dirty="0"/>
            <a:t>i hipotezy</a:t>
          </a:r>
        </a:p>
      </dgm:t>
    </dgm:pt>
    <dgm:pt modelId="{1301FFF5-D471-1C43-BF53-51DEE0AB6887}" type="parTrans" cxnId="{8DAC2A87-68C4-D441-AB8C-7560D3B73F16}">
      <dgm:prSet/>
      <dgm:spPr/>
      <dgm:t>
        <a:bodyPr/>
        <a:lstStyle/>
        <a:p>
          <a:endParaRPr lang="pl-PL"/>
        </a:p>
      </dgm:t>
    </dgm:pt>
    <dgm:pt modelId="{C37A2F2A-49E8-EB45-9B40-43499F40A12D}" type="sibTrans" cxnId="{8DAC2A87-68C4-D441-AB8C-7560D3B73F16}">
      <dgm:prSet/>
      <dgm:spPr/>
      <dgm:t>
        <a:bodyPr/>
        <a:lstStyle/>
        <a:p>
          <a:endParaRPr lang="pl-PL"/>
        </a:p>
      </dgm:t>
    </dgm:pt>
    <dgm:pt modelId="{A7A24644-B3EA-9743-89AD-18E9E16CEF75}">
      <dgm:prSet phldrT="[Tekst]"/>
      <dgm:spPr/>
      <dgm:t>
        <a:bodyPr/>
        <a:lstStyle/>
        <a:p>
          <a:r>
            <a:rPr lang="pl-PL" dirty="0"/>
            <a:t>Prześledzenie możliwych rozwiązań</a:t>
          </a:r>
        </a:p>
      </dgm:t>
    </dgm:pt>
    <dgm:pt modelId="{7274A7A1-3DD7-E04F-B49C-581CA74B4783}" type="parTrans" cxnId="{5A9FD244-1928-3E44-B18D-9F89B98C38DF}">
      <dgm:prSet/>
      <dgm:spPr/>
      <dgm:t>
        <a:bodyPr/>
        <a:lstStyle/>
        <a:p>
          <a:endParaRPr lang="pl-PL"/>
        </a:p>
      </dgm:t>
    </dgm:pt>
    <dgm:pt modelId="{FEBCCA96-9B31-0746-B238-211052089985}" type="sibTrans" cxnId="{5A9FD244-1928-3E44-B18D-9F89B98C38DF}">
      <dgm:prSet/>
      <dgm:spPr/>
      <dgm:t>
        <a:bodyPr/>
        <a:lstStyle/>
        <a:p>
          <a:endParaRPr lang="pl-PL"/>
        </a:p>
      </dgm:t>
    </dgm:pt>
    <dgm:pt modelId="{060D740C-1E8A-4B45-907A-6F159ABC38F4}">
      <dgm:prSet phldrT="[Tekst]"/>
      <dgm:spPr/>
      <dgm:t>
        <a:bodyPr/>
        <a:lstStyle/>
        <a:p>
          <a:r>
            <a:rPr lang="pl-PL" dirty="0"/>
            <a:t>Wnioski</a:t>
          </a:r>
        </a:p>
      </dgm:t>
    </dgm:pt>
    <dgm:pt modelId="{A4122A56-DF77-A141-9557-CF0A38FBCD41}" type="parTrans" cxnId="{A40A78BE-C96E-3447-8856-9E42FAC637F4}">
      <dgm:prSet/>
      <dgm:spPr/>
      <dgm:t>
        <a:bodyPr/>
        <a:lstStyle/>
        <a:p>
          <a:endParaRPr lang="pl-PL"/>
        </a:p>
      </dgm:t>
    </dgm:pt>
    <dgm:pt modelId="{F509FF7F-C3EE-9846-BC6C-57405F43ADD3}" type="sibTrans" cxnId="{A40A78BE-C96E-3447-8856-9E42FAC637F4}">
      <dgm:prSet/>
      <dgm:spPr/>
      <dgm:t>
        <a:bodyPr/>
        <a:lstStyle/>
        <a:p>
          <a:endParaRPr lang="pl-PL"/>
        </a:p>
      </dgm:t>
    </dgm:pt>
    <dgm:pt modelId="{A3EE10B6-F95C-7C4F-8CFD-FA81AB1AE6E3}" type="pres">
      <dgm:prSet presAssocID="{698E2570-8C61-8149-9CDF-9D9FBDD29A7A}" presName="Name0" presStyleCnt="0">
        <dgm:presLayoutVars>
          <dgm:dir/>
          <dgm:resizeHandles val="exact"/>
        </dgm:presLayoutVars>
      </dgm:prSet>
      <dgm:spPr/>
    </dgm:pt>
    <dgm:pt modelId="{41C651EA-62B5-5344-B4D6-3345737F34F3}" type="pres">
      <dgm:prSet presAssocID="{AF192050-EB85-AA45-B700-8F7AC229DFAA}" presName="node" presStyleLbl="node1" presStyleIdx="0" presStyleCnt="4">
        <dgm:presLayoutVars>
          <dgm:bulletEnabled val="1"/>
        </dgm:presLayoutVars>
      </dgm:prSet>
      <dgm:spPr/>
    </dgm:pt>
    <dgm:pt modelId="{222444AA-15CD-6645-BE6E-C4A26B8B8FDB}" type="pres">
      <dgm:prSet presAssocID="{13BA3202-EBFC-F845-8974-5167821275C3}" presName="sibTrans" presStyleLbl="sibTrans2D1" presStyleIdx="0" presStyleCnt="3"/>
      <dgm:spPr/>
    </dgm:pt>
    <dgm:pt modelId="{040E4FFD-55E9-D642-A019-0E2CBD4401E5}" type="pres">
      <dgm:prSet presAssocID="{13BA3202-EBFC-F845-8974-5167821275C3}" presName="connectorText" presStyleLbl="sibTrans2D1" presStyleIdx="0" presStyleCnt="3"/>
      <dgm:spPr/>
    </dgm:pt>
    <dgm:pt modelId="{12151D62-8220-474A-BBF5-70FB8D88537A}" type="pres">
      <dgm:prSet presAssocID="{4FAA7576-4FF8-D04B-AE14-B42EE9C1B4BC}" presName="node" presStyleLbl="node1" presStyleIdx="1" presStyleCnt="4">
        <dgm:presLayoutVars>
          <dgm:bulletEnabled val="1"/>
        </dgm:presLayoutVars>
      </dgm:prSet>
      <dgm:spPr/>
    </dgm:pt>
    <dgm:pt modelId="{58A80279-B056-EF49-A787-CAD78745B057}" type="pres">
      <dgm:prSet presAssocID="{C37A2F2A-49E8-EB45-9B40-43499F40A12D}" presName="sibTrans" presStyleLbl="sibTrans2D1" presStyleIdx="1" presStyleCnt="3"/>
      <dgm:spPr/>
    </dgm:pt>
    <dgm:pt modelId="{359C6EFD-60C9-3F44-9987-FF5C60CD650B}" type="pres">
      <dgm:prSet presAssocID="{C37A2F2A-49E8-EB45-9B40-43499F40A12D}" presName="connectorText" presStyleLbl="sibTrans2D1" presStyleIdx="1" presStyleCnt="3"/>
      <dgm:spPr/>
    </dgm:pt>
    <dgm:pt modelId="{1B4AA884-87B6-AD49-9EFD-EBD354201E36}" type="pres">
      <dgm:prSet presAssocID="{A7A24644-B3EA-9743-89AD-18E9E16CEF75}" presName="node" presStyleLbl="node1" presStyleIdx="2" presStyleCnt="4">
        <dgm:presLayoutVars>
          <dgm:bulletEnabled val="1"/>
        </dgm:presLayoutVars>
      </dgm:prSet>
      <dgm:spPr/>
    </dgm:pt>
    <dgm:pt modelId="{F834D984-517B-604B-A7FD-E4B53A9A5803}" type="pres">
      <dgm:prSet presAssocID="{FEBCCA96-9B31-0746-B238-211052089985}" presName="sibTrans" presStyleLbl="sibTrans2D1" presStyleIdx="2" presStyleCnt="3"/>
      <dgm:spPr/>
    </dgm:pt>
    <dgm:pt modelId="{5A5AB95E-9F00-4048-A3EB-F8A299A93A09}" type="pres">
      <dgm:prSet presAssocID="{FEBCCA96-9B31-0746-B238-211052089985}" presName="connectorText" presStyleLbl="sibTrans2D1" presStyleIdx="2" presStyleCnt="3"/>
      <dgm:spPr/>
    </dgm:pt>
    <dgm:pt modelId="{B6D88ECD-79B3-1747-A45F-4C434475E761}" type="pres">
      <dgm:prSet presAssocID="{060D740C-1E8A-4B45-907A-6F159ABC38F4}" presName="node" presStyleLbl="node1" presStyleIdx="3" presStyleCnt="4">
        <dgm:presLayoutVars>
          <dgm:bulletEnabled val="1"/>
        </dgm:presLayoutVars>
      </dgm:prSet>
      <dgm:spPr/>
    </dgm:pt>
  </dgm:ptLst>
  <dgm:cxnLst>
    <dgm:cxn modelId="{F919D800-E1FD-D844-B5D0-56037B28D32E}" type="presOf" srcId="{698E2570-8C61-8149-9CDF-9D9FBDD29A7A}" destId="{A3EE10B6-F95C-7C4F-8CFD-FA81AB1AE6E3}" srcOrd="0" destOrd="0" presId="urn:microsoft.com/office/officeart/2005/8/layout/process1"/>
    <dgm:cxn modelId="{304AF610-45DE-1441-BF2A-25A71E4F83A2}" type="presOf" srcId="{A7A24644-B3EA-9743-89AD-18E9E16CEF75}" destId="{1B4AA884-87B6-AD49-9EFD-EBD354201E36}" srcOrd="0" destOrd="0" presId="urn:microsoft.com/office/officeart/2005/8/layout/process1"/>
    <dgm:cxn modelId="{948EE613-6718-D841-8B35-B662EDDC805A}" type="presOf" srcId="{FEBCCA96-9B31-0746-B238-211052089985}" destId="{5A5AB95E-9F00-4048-A3EB-F8A299A93A09}" srcOrd="1" destOrd="0" presId="urn:microsoft.com/office/officeart/2005/8/layout/process1"/>
    <dgm:cxn modelId="{CE1A151F-B212-F949-A1AB-83E84133B6FF}" srcId="{698E2570-8C61-8149-9CDF-9D9FBDD29A7A}" destId="{AF192050-EB85-AA45-B700-8F7AC229DFAA}" srcOrd="0" destOrd="0" parTransId="{21AB0A79-7E84-7146-8827-A1471518B04C}" sibTransId="{13BA3202-EBFC-F845-8974-5167821275C3}"/>
    <dgm:cxn modelId="{5517F91F-0F92-E94B-8D6D-50ACC5208FA8}" type="presOf" srcId="{13BA3202-EBFC-F845-8974-5167821275C3}" destId="{040E4FFD-55E9-D642-A019-0E2CBD4401E5}" srcOrd="1" destOrd="0" presId="urn:microsoft.com/office/officeart/2005/8/layout/process1"/>
    <dgm:cxn modelId="{6AB28D22-8759-8040-AFCC-004E2B3FC179}" type="presOf" srcId="{C37A2F2A-49E8-EB45-9B40-43499F40A12D}" destId="{359C6EFD-60C9-3F44-9987-FF5C60CD650B}" srcOrd="1" destOrd="0" presId="urn:microsoft.com/office/officeart/2005/8/layout/process1"/>
    <dgm:cxn modelId="{5A9FD244-1928-3E44-B18D-9F89B98C38DF}" srcId="{698E2570-8C61-8149-9CDF-9D9FBDD29A7A}" destId="{A7A24644-B3EA-9743-89AD-18E9E16CEF75}" srcOrd="2" destOrd="0" parTransId="{7274A7A1-3DD7-E04F-B49C-581CA74B4783}" sibTransId="{FEBCCA96-9B31-0746-B238-211052089985}"/>
    <dgm:cxn modelId="{4FC75A6A-EC0C-154B-8806-2C095BBD8DF1}" type="presOf" srcId="{4FAA7576-4FF8-D04B-AE14-B42EE9C1B4BC}" destId="{12151D62-8220-474A-BBF5-70FB8D88537A}" srcOrd="0" destOrd="0" presId="urn:microsoft.com/office/officeart/2005/8/layout/process1"/>
    <dgm:cxn modelId="{8DAC2A87-68C4-D441-AB8C-7560D3B73F16}" srcId="{698E2570-8C61-8149-9CDF-9D9FBDD29A7A}" destId="{4FAA7576-4FF8-D04B-AE14-B42EE9C1B4BC}" srcOrd="1" destOrd="0" parTransId="{1301FFF5-D471-1C43-BF53-51DEE0AB6887}" sibTransId="{C37A2F2A-49E8-EB45-9B40-43499F40A12D}"/>
    <dgm:cxn modelId="{C9B8538F-B978-0943-BA26-B6A52612541B}" type="presOf" srcId="{13BA3202-EBFC-F845-8974-5167821275C3}" destId="{222444AA-15CD-6645-BE6E-C4A26B8B8FDB}" srcOrd="0" destOrd="0" presId="urn:microsoft.com/office/officeart/2005/8/layout/process1"/>
    <dgm:cxn modelId="{0F8E1FA2-A02A-BB4F-B65D-B80DB3CFCACB}" type="presOf" srcId="{AF192050-EB85-AA45-B700-8F7AC229DFAA}" destId="{41C651EA-62B5-5344-B4D6-3345737F34F3}" srcOrd="0" destOrd="0" presId="urn:microsoft.com/office/officeart/2005/8/layout/process1"/>
    <dgm:cxn modelId="{A40A78BE-C96E-3447-8856-9E42FAC637F4}" srcId="{698E2570-8C61-8149-9CDF-9D9FBDD29A7A}" destId="{060D740C-1E8A-4B45-907A-6F159ABC38F4}" srcOrd="3" destOrd="0" parTransId="{A4122A56-DF77-A141-9557-CF0A38FBCD41}" sibTransId="{F509FF7F-C3EE-9846-BC6C-57405F43ADD3}"/>
    <dgm:cxn modelId="{52656AD0-4497-7441-8B0F-84B1449F30C3}" type="presOf" srcId="{C37A2F2A-49E8-EB45-9B40-43499F40A12D}" destId="{58A80279-B056-EF49-A787-CAD78745B057}" srcOrd="0" destOrd="0" presId="urn:microsoft.com/office/officeart/2005/8/layout/process1"/>
    <dgm:cxn modelId="{3FE9BEDD-E962-5546-B9E8-075B1FF4AE5E}" type="presOf" srcId="{060D740C-1E8A-4B45-907A-6F159ABC38F4}" destId="{B6D88ECD-79B3-1747-A45F-4C434475E761}" srcOrd="0" destOrd="0" presId="urn:microsoft.com/office/officeart/2005/8/layout/process1"/>
    <dgm:cxn modelId="{8AFF5DDF-F963-234D-9CEC-623A405090F7}" type="presOf" srcId="{FEBCCA96-9B31-0746-B238-211052089985}" destId="{F834D984-517B-604B-A7FD-E4B53A9A5803}" srcOrd="0" destOrd="0" presId="urn:microsoft.com/office/officeart/2005/8/layout/process1"/>
    <dgm:cxn modelId="{A9888501-3A14-E24B-B533-D00E5205C730}" type="presParOf" srcId="{A3EE10B6-F95C-7C4F-8CFD-FA81AB1AE6E3}" destId="{41C651EA-62B5-5344-B4D6-3345737F34F3}" srcOrd="0" destOrd="0" presId="urn:microsoft.com/office/officeart/2005/8/layout/process1"/>
    <dgm:cxn modelId="{906C797E-5E4E-344C-8DA6-FAD90A6091F9}" type="presParOf" srcId="{A3EE10B6-F95C-7C4F-8CFD-FA81AB1AE6E3}" destId="{222444AA-15CD-6645-BE6E-C4A26B8B8FDB}" srcOrd="1" destOrd="0" presId="urn:microsoft.com/office/officeart/2005/8/layout/process1"/>
    <dgm:cxn modelId="{2362BEDB-3695-B54A-8CE8-31352168EFA2}" type="presParOf" srcId="{222444AA-15CD-6645-BE6E-C4A26B8B8FDB}" destId="{040E4FFD-55E9-D642-A019-0E2CBD4401E5}" srcOrd="0" destOrd="0" presId="urn:microsoft.com/office/officeart/2005/8/layout/process1"/>
    <dgm:cxn modelId="{EEEF8DF7-3C80-5344-8080-1E1E38982189}" type="presParOf" srcId="{A3EE10B6-F95C-7C4F-8CFD-FA81AB1AE6E3}" destId="{12151D62-8220-474A-BBF5-70FB8D88537A}" srcOrd="2" destOrd="0" presId="urn:microsoft.com/office/officeart/2005/8/layout/process1"/>
    <dgm:cxn modelId="{57C41FD4-C9A7-5B48-8D73-A68239D5EE43}" type="presParOf" srcId="{A3EE10B6-F95C-7C4F-8CFD-FA81AB1AE6E3}" destId="{58A80279-B056-EF49-A787-CAD78745B057}" srcOrd="3" destOrd="0" presId="urn:microsoft.com/office/officeart/2005/8/layout/process1"/>
    <dgm:cxn modelId="{FDD52A82-06B6-4D49-ABBD-B8140F7F6886}" type="presParOf" srcId="{58A80279-B056-EF49-A787-CAD78745B057}" destId="{359C6EFD-60C9-3F44-9987-FF5C60CD650B}" srcOrd="0" destOrd="0" presId="urn:microsoft.com/office/officeart/2005/8/layout/process1"/>
    <dgm:cxn modelId="{CFFE1CD6-0C05-1647-9127-F3D74CF37A04}" type="presParOf" srcId="{A3EE10B6-F95C-7C4F-8CFD-FA81AB1AE6E3}" destId="{1B4AA884-87B6-AD49-9EFD-EBD354201E36}" srcOrd="4" destOrd="0" presId="urn:microsoft.com/office/officeart/2005/8/layout/process1"/>
    <dgm:cxn modelId="{444AA3E9-A7EC-6D4C-AE2D-88F40654375F}" type="presParOf" srcId="{A3EE10B6-F95C-7C4F-8CFD-FA81AB1AE6E3}" destId="{F834D984-517B-604B-A7FD-E4B53A9A5803}" srcOrd="5" destOrd="0" presId="urn:microsoft.com/office/officeart/2005/8/layout/process1"/>
    <dgm:cxn modelId="{59C13483-B1A3-C44B-9930-7227503FDED9}" type="presParOf" srcId="{F834D984-517B-604B-A7FD-E4B53A9A5803}" destId="{5A5AB95E-9F00-4048-A3EB-F8A299A93A09}" srcOrd="0" destOrd="0" presId="urn:microsoft.com/office/officeart/2005/8/layout/process1"/>
    <dgm:cxn modelId="{4B0C8B59-9019-2C4D-A666-A1EE79919540}" type="presParOf" srcId="{A3EE10B6-F95C-7C4F-8CFD-FA81AB1AE6E3}" destId="{B6D88ECD-79B3-1747-A45F-4C434475E76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8E2570-8C61-8149-9CDF-9D9FBDD29A7A}" type="doc">
      <dgm:prSet loTypeId="urn:microsoft.com/office/officeart/2005/8/layout/process1" loCatId="" qsTypeId="urn:microsoft.com/office/officeart/2005/8/quickstyle/simple1" qsCatId="simple" csTypeId="urn:microsoft.com/office/officeart/2005/8/colors/colorful1" csCatId="colorful" phldr="1"/>
      <dgm:spPr/>
    </dgm:pt>
    <dgm:pt modelId="{AF192050-EB85-AA45-B700-8F7AC229DFAA}">
      <dgm:prSet phldrT="[Tekst]"/>
      <dgm:spPr/>
      <dgm:t>
        <a:bodyPr/>
        <a:lstStyle/>
        <a:p>
          <a:r>
            <a:rPr lang="pl-PL" dirty="0"/>
            <a:t>INTERIORYZACJA</a:t>
          </a:r>
        </a:p>
      </dgm:t>
    </dgm:pt>
    <dgm:pt modelId="{21AB0A79-7E84-7146-8827-A1471518B04C}" type="parTrans" cxnId="{CE1A151F-B212-F949-A1AB-83E84133B6FF}">
      <dgm:prSet/>
      <dgm:spPr/>
      <dgm:t>
        <a:bodyPr/>
        <a:lstStyle/>
        <a:p>
          <a:endParaRPr lang="pl-PL"/>
        </a:p>
      </dgm:t>
    </dgm:pt>
    <dgm:pt modelId="{13BA3202-EBFC-F845-8974-5167821275C3}" type="sibTrans" cxnId="{CE1A151F-B212-F949-A1AB-83E84133B6FF}">
      <dgm:prSet/>
      <dgm:spPr/>
      <dgm:t>
        <a:bodyPr/>
        <a:lstStyle/>
        <a:p>
          <a:endParaRPr lang="pl-PL"/>
        </a:p>
      </dgm:t>
    </dgm:pt>
    <dgm:pt modelId="{4FAA7576-4FF8-D04B-AE14-B42EE9C1B4BC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dirty="0"/>
            <a:t>ASYMILACJA</a:t>
          </a:r>
        </a:p>
      </dgm:t>
    </dgm:pt>
    <dgm:pt modelId="{1301FFF5-D471-1C43-BF53-51DEE0AB6887}" type="parTrans" cxnId="{8DAC2A87-68C4-D441-AB8C-7560D3B73F16}">
      <dgm:prSet/>
      <dgm:spPr/>
      <dgm:t>
        <a:bodyPr/>
        <a:lstStyle/>
        <a:p>
          <a:endParaRPr lang="pl-PL"/>
        </a:p>
      </dgm:t>
    </dgm:pt>
    <dgm:pt modelId="{C37A2F2A-49E8-EB45-9B40-43499F40A12D}" type="sibTrans" cxnId="{8DAC2A87-68C4-D441-AB8C-7560D3B73F16}">
      <dgm:prSet/>
      <dgm:spPr/>
      <dgm:t>
        <a:bodyPr/>
        <a:lstStyle/>
        <a:p>
          <a:endParaRPr lang="pl-PL"/>
        </a:p>
      </dgm:t>
    </dgm:pt>
    <dgm:pt modelId="{A7A24644-B3EA-9743-89AD-18E9E16CEF75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/>
            <a:t>AKOMODACJA</a:t>
          </a:r>
        </a:p>
      </dgm:t>
    </dgm:pt>
    <dgm:pt modelId="{7274A7A1-3DD7-E04F-B49C-581CA74B4783}" type="parTrans" cxnId="{5A9FD244-1928-3E44-B18D-9F89B98C38DF}">
      <dgm:prSet/>
      <dgm:spPr/>
      <dgm:t>
        <a:bodyPr/>
        <a:lstStyle/>
        <a:p>
          <a:endParaRPr lang="pl-PL"/>
        </a:p>
      </dgm:t>
    </dgm:pt>
    <dgm:pt modelId="{FEBCCA96-9B31-0746-B238-211052089985}" type="sibTrans" cxnId="{5A9FD244-1928-3E44-B18D-9F89B98C38DF}">
      <dgm:prSet/>
      <dgm:spPr/>
      <dgm:t>
        <a:bodyPr/>
        <a:lstStyle/>
        <a:p>
          <a:endParaRPr lang="pl-PL"/>
        </a:p>
      </dgm:t>
    </dgm:pt>
    <dgm:pt modelId="{A3EE10B6-F95C-7C4F-8CFD-FA81AB1AE6E3}" type="pres">
      <dgm:prSet presAssocID="{698E2570-8C61-8149-9CDF-9D9FBDD29A7A}" presName="Name0" presStyleCnt="0">
        <dgm:presLayoutVars>
          <dgm:dir/>
          <dgm:resizeHandles val="exact"/>
        </dgm:presLayoutVars>
      </dgm:prSet>
      <dgm:spPr/>
    </dgm:pt>
    <dgm:pt modelId="{41C651EA-62B5-5344-B4D6-3345737F34F3}" type="pres">
      <dgm:prSet presAssocID="{AF192050-EB85-AA45-B700-8F7AC229DFAA}" presName="node" presStyleLbl="node1" presStyleIdx="0" presStyleCnt="3">
        <dgm:presLayoutVars>
          <dgm:bulletEnabled val="1"/>
        </dgm:presLayoutVars>
      </dgm:prSet>
      <dgm:spPr/>
    </dgm:pt>
    <dgm:pt modelId="{222444AA-15CD-6645-BE6E-C4A26B8B8FDB}" type="pres">
      <dgm:prSet presAssocID="{13BA3202-EBFC-F845-8974-5167821275C3}" presName="sibTrans" presStyleLbl="sibTrans2D1" presStyleIdx="0" presStyleCnt="2"/>
      <dgm:spPr/>
    </dgm:pt>
    <dgm:pt modelId="{040E4FFD-55E9-D642-A019-0E2CBD4401E5}" type="pres">
      <dgm:prSet presAssocID="{13BA3202-EBFC-F845-8974-5167821275C3}" presName="connectorText" presStyleLbl="sibTrans2D1" presStyleIdx="0" presStyleCnt="2"/>
      <dgm:spPr/>
    </dgm:pt>
    <dgm:pt modelId="{12151D62-8220-474A-BBF5-70FB8D88537A}" type="pres">
      <dgm:prSet presAssocID="{4FAA7576-4FF8-D04B-AE14-B42EE9C1B4BC}" presName="node" presStyleLbl="node1" presStyleIdx="1" presStyleCnt="3">
        <dgm:presLayoutVars>
          <dgm:bulletEnabled val="1"/>
        </dgm:presLayoutVars>
      </dgm:prSet>
      <dgm:spPr/>
    </dgm:pt>
    <dgm:pt modelId="{58A80279-B056-EF49-A787-CAD78745B057}" type="pres">
      <dgm:prSet presAssocID="{C37A2F2A-49E8-EB45-9B40-43499F40A12D}" presName="sibTrans" presStyleLbl="sibTrans2D1" presStyleIdx="1" presStyleCnt="2"/>
      <dgm:spPr/>
    </dgm:pt>
    <dgm:pt modelId="{359C6EFD-60C9-3F44-9987-FF5C60CD650B}" type="pres">
      <dgm:prSet presAssocID="{C37A2F2A-49E8-EB45-9B40-43499F40A12D}" presName="connectorText" presStyleLbl="sibTrans2D1" presStyleIdx="1" presStyleCnt="2"/>
      <dgm:spPr/>
    </dgm:pt>
    <dgm:pt modelId="{1B4AA884-87B6-AD49-9EFD-EBD354201E36}" type="pres">
      <dgm:prSet presAssocID="{A7A24644-B3EA-9743-89AD-18E9E16CEF75}" presName="node" presStyleLbl="node1" presStyleIdx="2" presStyleCnt="3">
        <dgm:presLayoutVars>
          <dgm:bulletEnabled val="1"/>
        </dgm:presLayoutVars>
      </dgm:prSet>
      <dgm:spPr/>
    </dgm:pt>
  </dgm:ptLst>
  <dgm:cxnLst>
    <dgm:cxn modelId="{F919D800-E1FD-D844-B5D0-56037B28D32E}" type="presOf" srcId="{698E2570-8C61-8149-9CDF-9D9FBDD29A7A}" destId="{A3EE10B6-F95C-7C4F-8CFD-FA81AB1AE6E3}" srcOrd="0" destOrd="0" presId="urn:microsoft.com/office/officeart/2005/8/layout/process1"/>
    <dgm:cxn modelId="{304AF610-45DE-1441-BF2A-25A71E4F83A2}" type="presOf" srcId="{A7A24644-B3EA-9743-89AD-18E9E16CEF75}" destId="{1B4AA884-87B6-AD49-9EFD-EBD354201E36}" srcOrd="0" destOrd="0" presId="urn:microsoft.com/office/officeart/2005/8/layout/process1"/>
    <dgm:cxn modelId="{CE1A151F-B212-F949-A1AB-83E84133B6FF}" srcId="{698E2570-8C61-8149-9CDF-9D9FBDD29A7A}" destId="{AF192050-EB85-AA45-B700-8F7AC229DFAA}" srcOrd="0" destOrd="0" parTransId="{21AB0A79-7E84-7146-8827-A1471518B04C}" sibTransId="{13BA3202-EBFC-F845-8974-5167821275C3}"/>
    <dgm:cxn modelId="{5517F91F-0F92-E94B-8D6D-50ACC5208FA8}" type="presOf" srcId="{13BA3202-EBFC-F845-8974-5167821275C3}" destId="{040E4FFD-55E9-D642-A019-0E2CBD4401E5}" srcOrd="1" destOrd="0" presId="urn:microsoft.com/office/officeart/2005/8/layout/process1"/>
    <dgm:cxn modelId="{6AB28D22-8759-8040-AFCC-004E2B3FC179}" type="presOf" srcId="{C37A2F2A-49E8-EB45-9B40-43499F40A12D}" destId="{359C6EFD-60C9-3F44-9987-FF5C60CD650B}" srcOrd="1" destOrd="0" presId="urn:microsoft.com/office/officeart/2005/8/layout/process1"/>
    <dgm:cxn modelId="{5A9FD244-1928-3E44-B18D-9F89B98C38DF}" srcId="{698E2570-8C61-8149-9CDF-9D9FBDD29A7A}" destId="{A7A24644-B3EA-9743-89AD-18E9E16CEF75}" srcOrd="2" destOrd="0" parTransId="{7274A7A1-3DD7-E04F-B49C-581CA74B4783}" sibTransId="{FEBCCA96-9B31-0746-B238-211052089985}"/>
    <dgm:cxn modelId="{4FC75A6A-EC0C-154B-8806-2C095BBD8DF1}" type="presOf" srcId="{4FAA7576-4FF8-D04B-AE14-B42EE9C1B4BC}" destId="{12151D62-8220-474A-BBF5-70FB8D88537A}" srcOrd="0" destOrd="0" presId="urn:microsoft.com/office/officeart/2005/8/layout/process1"/>
    <dgm:cxn modelId="{8DAC2A87-68C4-D441-AB8C-7560D3B73F16}" srcId="{698E2570-8C61-8149-9CDF-9D9FBDD29A7A}" destId="{4FAA7576-4FF8-D04B-AE14-B42EE9C1B4BC}" srcOrd="1" destOrd="0" parTransId="{1301FFF5-D471-1C43-BF53-51DEE0AB6887}" sibTransId="{C37A2F2A-49E8-EB45-9B40-43499F40A12D}"/>
    <dgm:cxn modelId="{C9B8538F-B978-0943-BA26-B6A52612541B}" type="presOf" srcId="{13BA3202-EBFC-F845-8974-5167821275C3}" destId="{222444AA-15CD-6645-BE6E-C4A26B8B8FDB}" srcOrd="0" destOrd="0" presId="urn:microsoft.com/office/officeart/2005/8/layout/process1"/>
    <dgm:cxn modelId="{0F8E1FA2-A02A-BB4F-B65D-B80DB3CFCACB}" type="presOf" srcId="{AF192050-EB85-AA45-B700-8F7AC229DFAA}" destId="{41C651EA-62B5-5344-B4D6-3345737F34F3}" srcOrd="0" destOrd="0" presId="urn:microsoft.com/office/officeart/2005/8/layout/process1"/>
    <dgm:cxn modelId="{52656AD0-4497-7441-8B0F-84B1449F30C3}" type="presOf" srcId="{C37A2F2A-49E8-EB45-9B40-43499F40A12D}" destId="{58A80279-B056-EF49-A787-CAD78745B057}" srcOrd="0" destOrd="0" presId="urn:microsoft.com/office/officeart/2005/8/layout/process1"/>
    <dgm:cxn modelId="{A9888501-3A14-E24B-B533-D00E5205C730}" type="presParOf" srcId="{A3EE10B6-F95C-7C4F-8CFD-FA81AB1AE6E3}" destId="{41C651EA-62B5-5344-B4D6-3345737F34F3}" srcOrd="0" destOrd="0" presId="urn:microsoft.com/office/officeart/2005/8/layout/process1"/>
    <dgm:cxn modelId="{906C797E-5E4E-344C-8DA6-FAD90A6091F9}" type="presParOf" srcId="{A3EE10B6-F95C-7C4F-8CFD-FA81AB1AE6E3}" destId="{222444AA-15CD-6645-BE6E-C4A26B8B8FDB}" srcOrd="1" destOrd="0" presId="urn:microsoft.com/office/officeart/2005/8/layout/process1"/>
    <dgm:cxn modelId="{2362BEDB-3695-B54A-8CE8-31352168EFA2}" type="presParOf" srcId="{222444AA-15CD-6645-BE6E-C4A26B8B8FDB}" destId="{040E4FFD-55E9-D642-A019-0E2CBD4401E5}" srcOrd="0" destOrd="0" presId="urn:microsoft.com/office/officeart/2005/8/layout/process1"/>
    <dgm:cxn modelId="{EEEF8DF7-3C80-5344-8080-1E1E38982189}" type="presParOf" srcId="{A3EE10B6-F95C-7C4F-8CFD-FA81AB1AE6E3}" destId="{12151D62-8220-474A-BBF5-70FB8D88537A}" srcOrd="2" destOrd="0" presId="urn:microsoft.com/office/officeart/2005/8/layout/process1"/>
    <dgm:cxn modelId="{57C41FD4-C9A7-5B48-8D73-A68239D5EE43}" type="presParOf" srcId="{A3EE10B6-F95C-7C4F-8CFD-FA81AB1AE6E3}" destId="{58A80279-B056-EF49-A787-CAD78745B057}" srcOrd="3" destOrd="0" presId="urn:microsoft.com/office/officeart/2005/8/layout/process1"/>
    <dgm:cxn modelId="{FDD52A82-06B6-4D49-ABBD-B8140F7F6886}" type="presParOf" srcId="{58A80279-B056-EF49-A787-CAD78745B057}" destId="{359C6EFD-60C9-3F44-9987-FF5C60CD650B}" srcOrd="0" destOrd="0" presId="urn:microsoft.com/office/officeart/2005/8/layout/process1"/>
    <dgm:cxn modelId="{CFFE1CD6-0C05-1647-9127-F3D74CF37A04}" type="presParOf" srcId="{A3EE10B6-F95C-7C4F-8CFD-FA81AB1AE6E3}" destId="{1B4AA884-87B6-AD49-9EFD-EBD354201E3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8E2570-8C61-8149-9CDF-9D9FBDD29A7A}" type="doc">
      <dgm:prSet loTypeId="urn:microsoft.com/office/officeart/2005/8/layout/process1" loCatId="" qsTypeId="urn:microsoft.com/office/officeart/2005/8/quickstyle/simple1" qsCatId="simple" csTypeId="urn:microsoft.com/office/officeart/2005/8/colors/colorful1" csCatId="colorful" phldr="1"/>
      <dgm:spPr/>
    </dgm:pt>
    <dgm:pt modelId="{AF192050-EB85-AA45-B700-8F7AC229DFAA}">
      <dgm:prSet phldrT="[Tekst]" custT="1"/>
      <dgm:spPr/>
      <dgm:t>
        <a:bodyPr/>
        <a:lstStyle/>
        <a:p>
          <a:r>
            <a:rPr lang="pl-PL" sz="2200" dirty="0"/>
            <a:t>Stworzenie sytuacji problemowej</a:t>
          </a:r>
        </a:p>
      </dgm:t>
    </dgm:pt>
    <dgm:pt modelId="{21AB0A79-7E84-7146-8827-A1471518B04C}" type="parTrans" cxnId="{CE1A151F-B212-F949-A1AB-83E84133B6FF}">
      <dgm:prSet/>
      <dgm:spPr/>
      <dgm:t>
        <a:bodyPr/>
        <a:lstStyle/>
        <a:p>
          <a:endParaRPr lang="pl-PL"/>
        </a:p>
      </dgm:t>
    </dgm:pt>
    <dgm:pt modelId="{13BA3202-EBFC-F845-8974-5167821275C3}" type="sibTrans" cxnId="{CE1A151F-B212-F949-A1AB-83E84133B6FF}">
      <dgm:prSet/>
      <dgm:spPr/>
      <dgm:t>
        <a:bodyPr/>
        <a:lstStyle/>
        <a:p>
          <a:endParaRPr lang="pl-PL"/>
        </a:p>
      </dgm:t>
    </dgm:pt>
    <dgm:pt modelId="{4FAA7576-4FF8-D04B-AE14-B42EE9C1B4BC}">
      <dgm:prSet phldrT="[Tekst]"/>
      <dgm:spPr/>
      <dgm:t>
        <a:bodyPr/>
        <a:lstStyle/>
        <a:p>
          <a:r>
            <a:rPr lang="pl-PL" dirty="0"/>
            <a:t>Pomoc w formułowaniu problemów </a:t>
          </a:r>
          <a:br>
            <a:rPr lang="pl-PL" dirty="0"/>
          </a:br>
          <a:r>
            <a:rPr lang="pl-PL" dirty="0"/>
            <a:t>i szukaniu możliwych rozwiązań</a:t>
          </a:r>
        </a:p>
      </dgm:t>
    </dgm:pt>
    <dgm:pt modelId="{1301FFF5-D471-1C43-BF53-51DEE0AB6887}" type="parTrans" cxnId="{8DAC2A87-68C4-D441-AB8C-7560D3B73F16}">
      <dgm:prSet/>
      <dgm:spPr/>
      <dgm:t>
        <a:bodyPr/>
        <a:lstStyle/>
        <a:p>
          <a:endParaRPr lang="pl-PL"/>
        </a:p>
      </dgm:t>
    </dgm:pt>
    <dgm:pt modelId="{C37A2F2A-49E8-EB45-9B40-43499F40A12D}" type="sibTrans" cxnId="{8DAC2A87-68C4-D441-AB8C-7560D3B73F16}">
      <dgm:prSet/>
      <dgm:spPr/>
      <dgm:t>
        <a:bodyPr/>
        <a:lstStyle/>
        <a:p>
          <a:endParaRPr lang="pl-PL"/>
        </a:p>
      </dgm:t>
    </dgm:pt>
    <dgm:pt modelId="{A7A24644-B3EA-9743-89AD-18E9E16CEF75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/>
            <a:t>Stworzenie warunków do rozwiązania problemu </a:t>
          </a:r>
          <a:br>
            <a:rPr lang="pl-PL" dirty="0"/>
          </a:br>
          <a:r>
            <a:rPr lang="pl-PL" dirty="0"/>
            <a:t>i kierowanie procesem poszukiwania</a:t>
          </a:r>
        </a:p>
      </dgm:t>
    </dgm:pt>
    <dgm:pt modelId="{7274A7A1-3DD7-E04F-B49C-581CA74B4783}" type="parTrans" cxnId="{5A9FD244-1928-3E44-B18D-9F89B98C38DF}">
      <dgm:prSet/>
      <dgm:spPr/>
      <dgm:t>
        <a:bodyPr/>
        <a:lstStyle/>
        <a:p>
          <a:endParaRPr lang="pl-PL"/>
        </a:p>
      </dgm:t>
    </dgm:pt>
    <dgm:pt modelId="{FEBCCA96-9B31-0746-B238-211052089985}" type="sibTrans" cxnId="{5A9FD244-1928-3E44-B18D-9F89B98C38DF}">
      <dgm:prSet/>
      <dgm:spPr/>
      <dgm:t>
        <a:bodyPr/>
        <a:lstStyle/>
        <a:p>
          <a:endParaRPr lang="pl-PL"/>
        </a:p>
      </dgm:t>
    </dgm:pt>
    <dgm:pt modelId="{060D740C-1E8A-4B45-907A-6F159ABC38F4}">
      <dgm:prSet phldrT="[Tekst]"/>
      <dgm:spPr/>
      <dgm:t>
        <a:bodyPr/>
        <a:lstStyle/>
        <a:p>
          <a:r>
            <a:rPr lang="pl-PL" dirty="0"/>
            <a:t>Porządkowanie otrzymanych wyników, zastosowanie ich w nowych zadaniach</a:t>
          </a:r>
        </a:p>
      </dgm:t>
    </dgm:pt>
    <dgm:pt modelId="{A4122A56-DF77-A141-9557-CF0A38FBCD41}" type="parTrans" cxnId="{A40A78BE-C96E-3447-8856-9E42FAC637F4}">
      <dgm:prSet/>
      <dgm:spPr/>
      <dgm:t>
        <a:bodyPr/>
        <a:lstStyle/>
        <a:p>
          <a:endParaRPr lang="pl-PL"/>
        </a:p>
      </dgm:t>
    </dgm:pt>
    <dgm:pt modelId="{F509FF7F-C3EE-9846-BC6C-57405F43ADD3}" type="sibTrans" cxnId="{A40A78BE-C96E-3447-8856-9E42FAC637F4}">
      <dgm:prSet/>
      <dgm:spPr/>
      <dgm:t>
        <a:bodyPr/>
        <a:lstStyle/>
        <a:p>
          <a:endParaRPr lang="pl-PL"/>
        </a:p>
      </dgm:t>
    </dgm:pt>
    <dgm:pt modelId="{A3EE10B6-F95C-7C4F-8CFD-FA81AB1AE6E3}" type="pres">
      <dgm:prSet presAssocID="{698E2570-8C61-8149-9CDF-9D9FBDD29A7A}" presName="Name0" presStyleCnt="0">
        <dgm:presLayoutVars>
          <dgm:dir/>
          <dgm:resizeHandles val="exact"/>
        </dgm:presLayoutVars>
      </dgm:prSet>
      <dgm:spPr/>
    </dgm:pt>
    <dgm:pt modelId="{41C651EA-62B5-5344-B4D6-3345737F34F3}" type="pres">
      <dgm:prSet presAssocID="{AF192050-EB85-AA45-B700-8F7AC229DFAA}" presName="node" presStyleLbl="node1" presStyleIdx="0" presStyleCnt="4" custScaleY="188898">
        <dgm:presLayoutVars>
          <dgm:bulletEnabled val="1"/>
        </dgm:presLayoutVars>
      </dgm:prSet>
      <dgm:spPr/>
    </dgm:pt>
    <dgm:pt modelId="{222444AA-15CD-6645-BE6E-C4A26B8B8FDB}" type="pres">
      <dgm:prSet presAssocID="{13BA3202-EBFC-F845-8974-5167821275C3}" presName="sibTrans" presStyleLbl="sibTrans2D1" presStyleIdx="0" presStyleCnt="3"/>
      <dgm:spPr/>
    </dgm:pt>
    <dgm:pt modelId="{040E4FFD-55E9-D642-A019-0E2CBD4401E5}" type="pres">
      <dgm:prSet presAssocID="{13BA3202-EBFC-F845-8974-5167821275C3}" presName="connectorText" presStyleLbl="sibTrans2D1" presStyleIdx="0" presStyleCnt="3"/>
      <dgm:spPr/>
    </dgm:pt>
    <dgm:pt modelId="{12151D62-8220-474A-BBF5-70FB8D88537A}" type="pres">
      <dgm:prSet presAssocID="{4FAA7576-4FF8-D04B-AE14-B42EE9C1B4BC}" presName="node" presStyleLbl="node1" presStyleIdx="1" presStyleCnt="4" custScaleY="188898">
        <dgm:presLayoutVars>
          <dgm:bulletEnabled val="1"/>
        </dgm:presLayoutVars>
      </dgm:prSet>
      <dgm:spPr/>
    </dgm:pt>
    <dgm:pt modelId="{58A80279-B056-EF49-A787-CAD78745B057}" type="pres">
      <dgm:prSet presAssocID="{C37A2F2A-49E8-EB45-9B40-43499F40A12D}" presName="sibTrans" presStyleLbl="sibTrans2D1" presStyleIdx="1" presStyleCnt="3"/>
      <dgm:spPr/>
    </dgm:pt>
    <dgm:pt modelId="{359C6EFD-60C9-3F44-9987-FF5C60CD650B}" type="pres">
      <dgm:prSet presAssocID="{C37A2F2A-49E8-EB45-9B40-43499F40A12D}" presName="connectorText" presStyleLbl="sibTrans2D1" presStyleIdx="1" presStyleCnt="3"/>
      <dgm:spPr/>
    </dgm:pt>
    <dgm:pt modelId="{1B4AA884-87B6-AD49-9EFD-EBD354201E36}" type="pres">
      <dgm:prSet presAssocID="{A7A24644-B3EA-9743-89AD-18E9E16CEF75}" presName="node" presStyleLbl="node1" presStyleIdx="2" presStyleCnt="4" custScaleY="192504">
        <dgm:presLayoutVars>
          <dgm:bulletEnabled val="1"/>
        </dgm:presLayoutVars>
      </dgm:prSet>
      <dgm:spPr/>
    </dgm:pt>
    <dgm:pt modelId="{F834D984-517B-604B-A7FD-E4B53A9A5803}" type="pres">
      <dgm:prSet presAssocID="{FEBCCA96-9B31-0746-B238-211052089985}" presName="sibTrans" presStyleLbl="sibTrans2D1" presStyleIdx="2" presStyleCnt="3"/>
      <dgm:spPr/>
    </dgm:pt>
    <dgm:pt modelId="{5A5AB95E-9F00-4048-A3EB-F8A299A93A09}" type="pres">
      <dgm:prSet presAssocID="{FEBCCA96-9B31-0746-B238-211052089985}" presName="connectorText" presStyleLbl="sibTrans2D1" presStyleIdx="2" presStyleCnt="3"/>
      <dgm:spPr/>
    </dgm:pt>
    <dgm:pt modelId="{B6D88ECD-79B3-1747-A45F-4C434475E761}" type="pres">
      <dgm:prSet presAssocID="{060D740C-1E8A-4B45-907A-6F159ABC38F4}" presName="node" presStyleLbl="node1" presStyleIdx="3" presStyleCnt="4" custScaleY="185292">
        <dgm:presLayoutVars>
          <dgm:bulletEnabled val="1"/>
        </dgm:presLayoutVars>
      </dgm:prSet>
      <dgm:spPr/>
    </dgm:pt>
  </dgm:ptLst>
  <dgm:cxnLst>
    <dgm:cxn modelId="{F919D800-E1FD-D844-B5D0-56037B28D32E}" type="presOf" srcId="{698E2570-8C61-8149-9CDF-9D9FBDD29A7A}" destId="{A3EE10B6-F95C-7C4F-8CFD-FA81AB1AE6E3}" srcOrd="0" destOrd="0" presId="urn:microsoft.com/office/officeart/2005/8/layout/process1"/>
    <dgm:cxn modelId="{304AF610-45DE-1441-BF2A-25A71E4F83A2}" type="presOf" srcId="{A7A24644-B3EA-9743-89AD-18E9E16CEF75}" destId="{1B4AA884-87B6-AD49-9EFD-EBD354201E36}" srcOrd="0" destOrd="0" presId="urn:microsoft.com/office/officeart/2005/8/layout/process1"/>
    <dgm:cxn modelId="{948EE613-6718-D841-8B35-B662EDDC805A}" type="presOf" srcId="{FEBCCA96-9B31-0746-B238-211052089985}" destId="{5A5AB95E-9F00-4048-A3EB-F8A299A93A09}" srcOrd="1" destOrd="0" presId="urn:microsoft.com/office/officeart/2005/8/layout/process1"/>
    <dgm:cxn modelId="{CE1A151F-B212-F949-A1AB-83E84133B6FF}" srcId="{698E2570-8C61-8149-9CDF-9D9FBDD29A7A}" destId="{AF192050-EB85-AA45-B700-8F7AC229DFAA}" srcOrd="0" destOrd="0" parTransId="{21AB0A79-7E84-7146-8827-A1471518B04C}" sibTransId="{13BA3202-EBFC-F845-8974-5167821275C3}"/>
    <dgm:cxn modelId="{5517F91F-0F92-E94B-8D6D-50ACC5208FA8}" type="presOf" srcId="{13BA3202-EBFC-F845-8974-5167821275C3}" destId="{040E4FFD-55E9-D642-A019-0E2CBD4401E5}" srcOrd="1" destOrd="0" presId="urn:microsoft.com/office/officeart/2005/8/layout/process1"/>
    <dgm:cxn modelId="{6AB28D22-8759-8040-AFCC-004E2B3FC179}" type="presOf" srcId="{C37A2F2A-49E8-EB45-9B40-43499F40A12D}" destId="{359C6EFD-60C9-3F44-9987-FF5C60CD650B}" srcOrd="1" destOrd="0" presId="urn:microsoft.com/office/officeart/2005/8/layout/process1"/>
    <dgm:cxn modelId="{5A9FD244-1928-3E44-B18D-9F89B98C38DF}" srcId="{698E2570-8C61-8149-9CDF-9D9FBDD29A7A}" destId="{A7A24644-B3EA-9743-89AD-18E9E16CEF75}" srcOrd="2" destOrd="0" parTransId="{7274A7A1-3DD7-E04F-B49C-581CA74B4783}" sibTransId="{FEBCCA96-9B31-0746-B238-211052089985}"/>
    <dgm:cxn modelId="{4FC75A6A-EC0C-154B-8806-2C095BBD8DF1}" type="presOf" srcId="{4FAA7576-4FF8-D04B-AE14-B42EE9C1B4BC}" destId="{12151D62-8220-474A-BBF5-70FB8D88537A}" srcOrd="0" destOrd="0" presId="urn:microsoft.com/office/officeart/2005/8/layout/process1"/>
    <dgm:cxn modelId="{8DAC2A87-68C4-D441-AB8C-7560D3B73F16}" srcId="{698E2570-8C61-8149-9CDF-9D9FBDD29A7A}" destId="{4FAA7576-4FF8-D04B-AE14-B42EE9C1B4BC}" srcOrd="1" destOrd="0" parTransId="{1301FFF5-D471-1C43-BF53-51DEE0AB6887}" sibTransId="{C37A2F2A-49E8-EB45-9B40-43499F40A12D}"/>
    <dgm:cxn modelId="{C9B8538F-B978-0943-BA26-B6A52612541B}" type="presOf" srcId="{13BA3202-EBFC-F845-8974-5167821275C3}" destId="{222444AA-15CD-6645-BE6E-C4A26B8B8FDB}" srcOrd="0" destOrd="0" presId="urn:microsoft.com/office/officeart/2005/8/layout/process1"/>
    <dgm:cxn modelId="{0F8E1FA2-A02A-BB4F-B65D-B80DB3CFCACB}" type="presOf" srcId="{AF192050-EB85-AA45-B700-8F7AC229DFAA}" destId="{41C651EA-62B5-5344-B4D6-3345737F34F3}" srcOrd="0" destOrd="0" presId="urn:microsoft.com/office/officeart/2005/8/layout/process1"/>
    <dgm:cxn modelId="{A40A78BE-C96E-3447-8856-9E42FAC637F4}" srcId="{698E2570-8C61-8149-9CDF-9D9FBDD29A7A}" destId="{060D740C-1E8A-4B45-907A-6F159ABC38F4}" srcOrd="3" destOrd="0" parTransId="{A4122A56-DF77-A141-9557-CF0A38FBCD41}" sibTransId="{F509FF7F-C3EE-9846-BC6C-57405F43ADD3}"/>
    <dgm:cxn modelId="{52656AD0-4497-7441-8B0F-84B1449F30C3}" type="presOf" srcId="{C37A2F2A-49E8-EB45-9B40-43499F40A12D}" destId="{58A80279-B056-EF49-A787-CAD78745B057}" srcOrd="0" destOrd="0" presId="urn:microsoft.com/office/officeart/2005/8/layout/process1"/>
    <dgm:cxn modelId="{3FE9BEDD-E962-5546-B9E8-075B1FF4AE5E}" type="presOf" srcId="{060D740C-1E8A-4B45-907A-6F159ABC38F4}" destId="{B6D88ECD-79B3-1747-A45F-4C434475E761}" srcOrd="0" destOrd="0" presId="urn:microsoft.com/office/officeart/2005/8/layout/process1"/>
    <dgm:cxn modelId="{8AFF5DDF-F963-234D-9CEC-623A405090F7}" type="presOf" srcId="{FEBCCA96-9B31-0746-B238-211052089985}" destId="{F834D984-517B-604B-A7FD-E4B53A9A5803}" srcOrd="0" destOrd="0" presId="urn:microsoft.com/office/officeart/2005/8/layout/process1"/>
    <dgm:cxn modelId="{A9888501-3A14-E24B-B533-D00E5205C730}" type="presParOf" srcId="{A3EE10B6-F95C-7C4F-8CFD-FA81AB1AE6E3}" destId="{41C651EA-62B5-5344-B4D6-3345737F34F3}" srcOrd="0" destOrd="0" presId="urn:microsoft.com/office/officeart/2005/8/layout/process1"/>
    <dgm:cxn modelId="{906C797E-5E4E-344C-8DA6-FAD90A6091F9}" type="presParOf" srcId="{A3EE10B6-F95C-7C4F-8CFD-FA81AB1AE6E3}" destId="{222444AA-15CD-6645-BE6E-C4A26B8B8FDB}" srcOrd="1" destOrd="0" presId="urn:microsoft.com/office/officeart/2005/8/layout/process1"/>
    <dgm:cxn modelId="{2362BEDB-3695-B54A-8CE8-31352168EFA2}" type="presParOf" srcId="{222444AA-15CD-6645-BE6E-C4A26B8B8FDB}" destId="{040E4FFD-55E9-D642-A019-0E2CBD4401E5}" srcOrd="0" destOrd="0" presId="urn:microsoft.com/office/officeart/2005/8/layout/process1"/>
    <dgm:cxn modelId="{EEEF8DF7-3C80-5344-8080-1E1E38982189}" type="presParOf" srcId="{A3EE10B6-F95C-7C4F-8CFD-FA81AB1AE6E3}" destId="{12151D62-8220-474A-BBF5-70FB8D88537A}" srcOrd="2" destOrd="0" presId="urn:microsoft.com/office/officeart/2005/8/layout/process1"/>
    <dgm:cxn modelId="{57C41FD4-C9A7-5B48-8D73-A68239D5EE43}" type="presParOf" srcId="{A3EE10B6-F95C-7C4F-8CFD-FA81AB1AE6E3}" destId="{58A80279-B056-EF49-A787-CAD78745B057}" srcOrd="3" destOrd="0" presId="urn:microsoft.com/office/officeart/2005/8/layout/process1"/>
    <dgm:cxn modelId="{FDD52A82-06B6-4D49-ABBD-B8140F7F6886}" type="presParOf" srcId="{58A80279-B056-EF49-A787-CAD78745B057}" destId="{359C6EFD-60C9-3F44-9987-FF5C60CD650B}" srcOrd="0" destOrd="0" presId="urn:microsoft.com/office/officeart/2005/8/layout/process1"/>
    <dgm:cxn modelId="{CFFE1CD6-0C05-1647-9127-F3D74CF37A04}" type="presParOf" srcId="{A3EE10B6-F95C-7C4F-8CFD-FA81AB1AE6E3}" destId="{1B4AA884-87B6-AD49-9EFD-EBD354201E36}" srcOrd="4" destOrd="0" presId="urn:microsoft.com/office/officeart/2005/8/layout/process1"/>
    <dgm:cxn modelId="{444AA3E9-A7EC-6D4C-AE2D-88F40654375F}" type="presParOf" srcId="{A3EE10B6-F95C-7C4F-8CFD-FA81AB1AE6E3}" destId="{F834D984-517B-604B-A7FD-E4B53A9A5803}" srcOrd="5" destOrd="0" presId="urn:microsoft.com/office/officeart/2005/8/layout/process1"/>
    <dgm:cxn modelId="{59C13483-B1A3-C44B-9930-7227503FDED9}" type="presParOf" srcId="{F834D984-517B-604B-A7FD-E4B53A9A5803}" destId="{5A5AB95E-9F00-4048-A3EB-F8A299A93A09}" srcOrd="0" destOrd="0" presId="urn:microsoft.com/office/officeart/2005/8/layout/process1"/>
    <dgm:cxn modelId="{4B0C8B59-9019-2C4D-A666-A1EE79919540}" type="presParOf" srcId="{A3EE10B6-F95C-7C4F-8CFD-FA81AB1AE6E3}" destId="{B6D88ECD-79B3-1747-A45F-4C434475E76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14AA4-ECC2-D644-B02C-C5119DFC79B5}">
      <dsp:nvSpPr>
        <dsp:cNvPr id="0" name=""/>
        <dsp:cNvSpPr/>
      </dsp:nvSpPr>
      <dsp:spPr>
        <a:xfrm>
          <a:off x="-4718984" y="-723357"/>
          <a:ext cx="5620889" cy="5620889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9A33D-A6B3-B64F-BE2B-B3513E4F2E30}">
      <dsp:nvSpPr>
        <dsp:cNvPr id="0" name=""/>
        <dsp:cNvSpPr/>
      </dsp:nvSpPr>
      <dsp:spPr>
        <a:xfrm>
          <a:off x="580052" y="417417"/>
          <a:ext cx="6397049" cy="8348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650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NAUCZANIE REALISTYCZNE</a:t>
          </a:r>
        </a:p>
      </dsp:txBody>
      <dsp:txXfrm>
        <a:off x="580052" y="417417"/>
        <a:ext cx="6397049" cy="834834"/>
      </dsp:txXfrm>
    </dsp:sp>
    <dsp:sp modelId="{89B1EED2-912C-1548-8AF1-C0124E272FA2}">
      <dsp:nvSpPr>
        <dsp:cNvPr id="0" name=""/>
        <dsp:cNvSpPr/>
      </dsp:nvSpPr>
      <dsp:spPr>
        <a:xfrm>
          <a:off x="58280" y="313063"/>
          <a:ext cx="1043543" cy="10435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E1FBF-7869-9D42-AB17-BB90CCFF001B}">
      <dsp:nvSpPr>
        <dsp:cNvPr id="0" name=""/>
        <dsp:cNvSpPr/>
      </dsp:nvSpPr>
      <dsp:spPr>
        <a:xfrm>
          <a:off x="883514" y="1669669"/>
          <a:ext cx="6093586" cy="83483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650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NAUCZANIE CZYNNOŚCIOWE</a:t>
          </a:r>
        </a:p>
      </dsp:txBody>
      <dsp:txXfrm>
        <a:off x="883514" y="1669669"/>
        <a:ext cx="6093586" cy="834834"/>
      </dsp:txXfrm>
    </dsp:sp>
    <dsp:sp modelId="{066C0F8A-6E17-A240-8D1B-373C79264854}">
      <dsp:nvSpPr>
        <dsp:cNvPr id="0" name=""/>
        <dsp:cNvSpPr/>
      </dsp:nvSpPr>
      <dsp:spPr>
        <a:xfrm>
          <a:off x="361743" y="1565315"/>
          <a:ext cx="1043543" cy="10435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4175C-AF16-D149-AFCC-2ED414A24BDF}">
      <dsp:nvSpPr>
        <dsp:cNvPr id="0" name=""/>
        <dsp:cNvSpPr/>
      </dsp:nvSpPr>
      <dsp:spPr>
        <a:xfrm>
          <a:off x="580052" y="2921921"/>
          <a:ext cx="6397049" cy="83483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650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NAUCZANIE PROBLEMOWE</a:t>
          </a:r>
        </a:p>
      </dsp:txBody>
      <dsp:txXfrm>
        <a:off x="580052" y="2921921"/>
        <a:ext cx="6397049" cy="834834"/>
      </dsp:txXfrm>
    </dsp:sp>
    <dsp:sp modelId="{C6450D8B-DA98-B54F-AACE-F2CE39E9A75D}">
      <dsp:nvSpPr>
        <dsp:cNvPr id="0" name=""/>
        <dsp:cNvSpPr/>
      </dsp:nvSpPr>
      <dsp:spPr>
        <a:xfrm>
          <a:off x="58280" y="2817567"/>
          <a:ext cx="1043543" cy="10435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651EA-62B5-5344-B4D6-3345737F34F3}">
      <dsp:nvSpPr>
        <dsp:cNvPr id="0" name=""/>
        <dsp:cNvSpPr/>
      </dsp:nvSpPr>
      <dsp:spPr>
        <a:xfrm>
          <a:off x="4055" y="1517892"/>
          <a:ext cx="1773259" cy="10639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Sytuacja problemowa</a:t>
          </a:r>
        </a:p>
      </dsp:txBody>
      <dsp:txXfrm>
        <a:off x="35217" y="1549054"/>
        <a:ext cx="1710935" cy="1001631"/>
      </dsp:txXfrm>
    </dsp:sp>
    <dsp:sp modelId="{222444AA-15CD-6645-BE6E-C4A26B8B8FDB}">
      <dsp:nvSpPr>
        <dsp:cNvPr id="0" name=""/>
        <dsp:cNvSpPr/>
      </dsp:nvSpPr>
      <dsp:spPr>
        <a:xfrm>
          <a:off x="1954641" y="1829985"/>
          <a:ext cx="375930" cy="439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>
        <a:off x="1954641" y="1917939"/>
        <a:ext cx="263151" cy="263860"/>
      </dsp:txXfrm>
    </dsp:sp>
    <dsp:sp modelId="{12151D62-8220-474A-BBF5-70FB8D88537A}">
      <dsp:nvSpPr>
        <dsp:cNvPr id="0" name=""/>
        <dsp:cNvSpPr/>
      </dsp:nvSpPr>
      <dsp:spPr>
        <a:xfrm>
          <a:off x="2486618" y="1517892"/>
          <a:ext cx="1773259" cy="10639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Pytanie </a:t>
          </a:r>
          <a:br>
            <a:rPr lang="pl-PL" sz="2000" kern="1200" dirty="0"/>
          </a:br>
          <a:r>
            <a:rPr lang="pl-PL" sz="2000" kern="1200" dirty="0"/>
            <a:t>i hipotezy</a:t>
          </a:r>
        </a:p>
      </dsp:txBody>
      <dsp:txXfrm>
        <a:off x="2517780" y="1549054"/>
        <a:ext cx="1710935" cy="1001631"/>
      </dsp:txXfrm>
    </dsp:sp>
    <dsp:sp modelId="{58A80279-B056-EF49-A787-CAD78745B057}">
      <dsp:nvSpPr>
        <dsp:cNvPr id="0" name=""/>
        <dsp:cNvSpPr/>
      </dsp:nvSpPr>
      <dsp:spPr>
        <a:xfrm>
          <a:off x="4437204" y="1829985"/>
          <a:ext cx="375930" cy="439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>
        <a:off x="4437204" y="1917939"/>
        <a:ext cx="263151" cy="263860"/>
      </dsp:txXfrm>
    </dsp:sp>
    <dsp:sp modelId="{1B4AA884-87B6-AD49-9EFD-EBD354201E36}">
      <dsp:nvSpPr>
        <dsp:cNvPr id="0" name=""/>
        <dsp:cNvSpPr/>
      </dsp:nvSpPr>
      <dsp:spPr>
        <a:xfrm>
          <a:off x="4969181" y="1517892"/>
          <a:ext cx="1773259" cy="10639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Prześledzenie możliwych rozwiązań</a:t>
          </a:r>
        </a:p>
      </dsp:txBody>
      <dsp:txXfrm>
        <a:off x="5000343" y="1549054"/>
        <a:ext cx="1710935" cy="1001631"/>
      </dsp:txXfrm>
    </dsp:sp>
    <dsp:sp modelId="{F834D984-517B-604B-A7FD-E4B53A9A5803}">
      <dsp:nvSpPr>
        <dsp:cNvPr id="0" name=""/>
        <dsp:cNvSpPr/>
      </dsp:nvSpPr>
      <dsp:spPr>
        <a:xfrm>
          <a:off x="6919767" y="1829985"/>
          <a:ext cx="375930" cy="439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>
        <a:off x="6919767" y="1917939"/>
        <a:ext cx="263151" cy="263860"/>
      </dsp:txXfrm>
    </dsp:sp>
    <dsp:sp modelId="{B6D88ECD-79B3-1747-A45F-4C434475E761}">
      <dsp:nvSpPr>
        <dsp:cNvPr id="0" name=""/>
        <dsp:cNvSpPr/>
      </dsp:nvSpPr>
      <dsp:spPr>
        <a:xfrm>
          <a:off x="7451744" y="1517892"/>
          <a:ext cx="1773259" cy="10639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Wnioski</a:t>
          </a:r>
        </a:p>
      </dsp:txBody>
      <dsp:txXfrm>
        <a:off x="7482906" y="1549054"/>
        <a:ext cx="1710935" cy="10016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651EA-62B5-5344-B4D6-3345737F34F3}">
      <dsp:nvSpPr>
        <dsp:cNvPr id="0" name=""/>
        <dsp:cNvSpPr/>
      </dsp:nvSpPr>
      <dsp:spPr>
        <a:xfrm>
          <a:off x="8111" y="1322540"/>
          <a:ext cx="2424430" cy="14546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INTERIORYZACJA</a:t>
          </a:r>
        </a:p>
      </dsp:txBody>
      <dsp:txXfrm>
        <a:off x="50716" y="1365145"/>
        <a:ext cx="2339220" cy="1369448"/>
      </dsp:txXfrm>
    </dsp:sp>
    <dsp:sp modelId="{222444AA-15CD-6645-BE6E-C4A26B8B8FDB}">
      <dsp:nvSpPr>
        <dsp:cNvPr id="0" name=""/>
        <dsp:cNvSpPr/>
      </dsp:nvSpPr>
      <dsp:spPr>
        <a:xfrm>
          <a:off x="2674985" y="1749240"/>
          <a:ext cx="513979" cy="601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/>
        </a:p>
      </dsp:txBody>
      <dsp:txXfrm>
        <a:off x="2674985" y="1869492"/>
        <a:ext cx="359785" cy="360754"/>
      </dsp:txXfrm>
    </dsp:sp>
    <dsp:sp modelId="{12151D62-8220-474A-BBF5-70FB8D88537A}">
      <dsp:nvSpPr>
        <dsp:cNvPr id="0" name=""/>
        <dsp:cNvSpPr/>
      </dsp:nvSpPr>
      <dsp:spPr>
        <a:xfrm>
          <a:off x="3402314" y="1322540"/>
          <a:ext cx="2424430" cy="145465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ASYMILACJA</a:t>
          </a:r>
        </a:p>
      </dsp:txBody>
      <dsp:txXfrm>
        <a:off x="3444919" y="1365145"/>
        <a:ext cx="2339220" cy="1369448"/>
      </dsp:txXfrm>
    </dsp:sp>
    <dsp:sp modelId="{58A80279-B056-EF49-A787-CAD78745B057}">
      <dsp:nvSpPr>
        <dsp:cNvPr id="0" name=""/>
        <dsp:cNvSpPr/>
      </dsp:nvSpPr>
      <dsp:spPr>
        <a:xfrm>
          <a:off x="6069188" y="1749240"/>
          <a:ext cx="513979" cy="601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/>
        </a:p>
      </dsp:txBody>
      <dsp:txXfrm>
        <a:off x="6069188" y="1869492"/>
        <a:ext cx="359785" cy="360754"/>
      </dsp:txXfrm>
    </dsp:sp>
    <dsp:sp modelId="{1B4AA884-87B6-AD49-9EFD-EBD354201E36}">
      <dsp:nvSpPr>
        <dsp:cNvPr id="0" name=""/>
        <dsp:cNvSpPr/>
      </dsp:nvSpPr>
      <dsp:spPr>
        <a:xfrm>
          <a:off x="6796517" y="1322540"/>
          <a:ext cx="2424430" cy="145465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AKOMODACJA</a:t>
          </a:r>
        </a:p>
      </dsp:txBody>
      <dsp:txXfrm>
        <a:off x="6839122" y="1365145"/>
        <a:ext cx="2339220" cy="13694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651EA-62B5-5344-B4D6-3345737F34F3}">
      <dsp:nvSpPr>
        <dsp:cNvPr id="0" name=""/>
        <dsp:cNvSpPr/>
      </dsp:nvSpPr>
      <dsp:spPr>
        <a:xfrm>
          <a:off x="4496" y="1426545"/>
          <a:ext cx="1965852" cy="22280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Stworzenie sytuacji problemowej</a:t>
          </a:r>
        </a:p>
      </dsp:txBody>
      <dsp:txXfrm>
        <a:off x="62074" y="1484123"/>
        <a:ext cx="1850696" cy="2112917"/>
      </dsp:txXfrm>
    </dsp:sp>
    <dsp:sp modelId="{222444AA-15CD-6645-BE6E-C4A26B8B8FDB}">
      <dsp:nvSpPr>
        <dsp:cNvPr id="0" name=""/>
        <dsp:cNvSpPr/>
      </dsp:nvSpPr>
      <dsp:spPr>
        <a:xfrm>
          <a:off x="2166933" y="2296816"/>
          <a:ext cx="416760" cy="487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2166933" y="2394322"/>
        <a:ext cx="291732" cy="292519"/>
      </dsp:txXfrm>
    </dsp:sp>
    <dsp:sp modelId="{12151D62-8220-474A-BBF5-70FB8D88537A}">
      <dsp:nvSpPr>
        <dsp:cNvPr id="0" name=""/>
        <dsp:cNvSpPr/>
      </dsp:nvSpPr>
      <dsp:spPr>
        <a:xfrm>
          <a:off x="2756689" y="1426545"/>
          <a:ext cx="1965852" cy="22280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Pomoc w formułowaniu problemów </a:t>
          </a:r>
          <a:br>
            <a:rPr lang="pl-PL" sz="1800" kern="1200" dirty="0"/>
          </a:br>
          <a:r>
            <a:rPr lang="pl-PL" sz="1800" kern="1200" dirty="0"/>
            <a:t>i szukaniu możliwych rozwiązań</a:t>
          </a:r>
        </a:p>
      </dsp:txBody>
      <dsp:txXfrm>
        <a:off x="2814267" y="1484123"/>
        <a:ext cx="1850696" cy="2112917"/>
      </dsp:txXfrm>
    </dsp:sp>
    <dsp:sp modelId="{58A80279-B056-EF49-A787-CAD78745B057}">
      <dsp:nvSpPr>
        <dsp:cNvPr id="0" name=""/>
        <dsp:cNvSpPr/>
      </dsp:nvSpPr>
      <dsp:spPr>
        <a:xfrm>
          <a:off x="4919127" y="2296816"/>
          <a:ext cx="416760" cy="487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4919127" y="2394322"/>
        <a:ext cx="291732" cy="292519"/>
      </dsp:txXfrm>
    </dsp:sp>
    <dsp:sp modelId="{1B4AA884-87B6-AD49-9EFD-EBD354201E36}">
      <dsp:nvSpPr>
        <dsp:cNvPr id="0" name=""/>
        <dsp:cNvSpPr/>
      </dsp:nvSpPr>
      <dsp:spPr>
        <a:xfrm>
          <a:off x="5508882" y="1405279"/>
          <a:ext cx="1965852" cy="227060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Stworzenie warunków do rozwiązania problemu </a:t>
          </a:r>
          <a:br>
            <a:rPr lang="pl-PL" sz="1800" kern="1200" dirty="0"/>
          </a:br>
          <a:r>
            <a:rPr lang="pl-PL" sz="1800" kern="1200" dirty="0"/>
            <a:t>i kierowanie procesem poszukiwania</a:t>
          </a:r>
        </a:p>
      </dsp:txBody>
      <dsp:txXfrm>
        <a:off x="5566460" y="1462857"/>
        <a:ext cx="1850696" cy="2155450"/>
      </dsp:txXfrm>
    </dsp:sp>
    <dsp:sp modelId="{F834D984-517B-604B-A7FD-E4B53A9A5803}">
      <dsp:nvSpPr>
        <dsp:cNvPr id="0" name=""/>
        <dsp:cNvSpPr/>
      </dsp:nvSpPr>
      <dsp:spPr>
        <a:xfrm>
          <a:off x="7671320" y="2296816"/>
          <a:ext cx="416760" cy="487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7671320" y="2394322"/>
        <a:ext cx="291732" cy="292519"/>
      </dsp:txXfrm>
    </dsp:sp>
    <dsp:sp modelId="{B6D88ECD-79B3-1747-A45F-4C434475E761}">
      <dsp:nvSpPr>
        <dsp:cNvPr id="0" name=""/>
        <dsp:cNvSpPr/>
      </dsp:nvSpPr>
      <dsp:spPr>
        <a:xfrm>
          <a:off x="8261076" y="1447812"/>
          <a:ext cx="1965852" cy="21855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Porządkowanie otrzymanych wyników, zastosowanie ich w nowych zadaniach</a:t>
          </a:r>
        </a:p>
      </dsp:txBody>
      <dsp:txXfrm>
        <a:off x="8318654" y="1505390"/>
        <a:ext cx="1850696" cy="2070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41E93D1-AB91-5545-89E0-06FAE78195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6218A7B-D4C4-1246-A801-46E6D502CB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AC144-F8F2-A64D-A3C5-6435D8AC97D3}" type="datetimeFigureOut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CEA7CC4-31D6-3A46-AA99-79FE5FD23B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E52E26E-DD8F-C549-A442-C08131464C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6C61B-3C26-7B41-BB22-60F5A8E9E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285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5769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5051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020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425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169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9859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8330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450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002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47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760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6883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8606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6906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1706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129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378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466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564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3148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65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4436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03185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99795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967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63537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8515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66439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95650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5736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00707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96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4065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1419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51255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6229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7503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0161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068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39814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43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5807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3242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335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926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18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65D7-B8D7-134A-A333-EE245753BDB2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1A6D-90BF-0C4A-BB96-1CB2030F201A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7BE8-BED5-9C4E-B31C-71EA0E1117E3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8E22-0D74-E349-BF46-0CD859275AE9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04BA-9F76-5F44-9FEA-A199BEFC2C5F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E755-E073-2F40-91CB-F1D12434F7DC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2E2E-731F-B749-95FB-B1A70A8009F9}" type="datetime1">
              <a:rPr lang="pl-PL" smtClean="0"/>
              <a:t>18.01.2019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D744-F86F-C14D-A136-321CCF15E9A9}" type="datetime1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1A55-19AE-4A48-8B3D-C48A1ED3B4D9}" type="datetime1">
              <a:rPr lang="pl-PL" smtClean="0"/>
              <a:t>18.01.2019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6675-2BDB-0A49-950A-C7EBD7598DCA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073B-CA0A-A943-AB14-992034C96991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C3399-8EEC-094D-9EBF-3329CB311857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emf"/><Relationship Id="rId9" Type="http://schemas.microsoft.com/office/2007/relationships/diagramDrawing" Target="../diagrams/drawin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emf"/><Relationship Id="rId9" Type="http://schemas.microsoft.com/office/2007/relationships/diagramDrawing" Target="../diagrams/drawing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emf"/><Relationship Id="rId9" Type="http://schemas.microsoft.com/office/2007/relationships/diagramDrawing" Target="../diagrams/drawing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emf"/><Relationship Id="rId9" Type="http://schemas.microsoft.com/office/2007/relationships/diagramDrawing" Target="../diagrams/drawing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if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awo.sejm.gov.pl/isap.nsf/download.xsp/WDU20170000356/O/D20170356.pdf" TargetMode="Externa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0810F1C9-EF4C-AC4B-8143-1C870DD710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904"/>
            <a:ext cx="12192000" cy="660281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360650A-95ED-A247-A59F-6EE1D3616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9961"/>
            <a:ext cx="12192000" cy="91803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1069CB3-8164-DA4D-BE45-025A8D0B30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40269"/>
          </a:xfrm>
          <a:prstGeom prst="rect">
            <a:avLst/>
          </a:prstGeom>
        </p:spPr>
      </p:pic>
      <p:sp>
        <p:nvSpPr>
          <p:cNvPr id="19" name="Tytuł 1">
            <a:extLst>
              <a:ext uri="{FF2B5EF4-FFF2-40B4-BE49-F238E27FC236}">
                <a16:creationId xmlns:a16="http://schemas.microsoft.com/office/drawing/2014/main" id="{2DE4CB1E-BA90-5F45-92FB-29F2A6F44856}"/>
              </a:ext>
            </a:extLst>
          </p:cNvPr>
          <p:cNvSpPr txBox="1">
            <a:spLocks/>
          </p:cNvSpPr>
          <p:nvPr/>
        </p:nvSpPr>
        <p:spPr>
          <a:xfrm>
            <a:off x="1524000" y="100431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Doskonalenie trenerów wspomagania oświaty</a:t>
            </a:r>
          </a:p>
        </p:txBody>
      </p:sp>
      <p:sp>
        <p:nvSpPr>
          <p:cNvPr id="20" name="Podtytuł 2">
            <a:extLst>
              <a:ext uri="{FF2B5EF4-FFF2-40B4-BE49-F238E27FC236}">
                <a16:creationId xmlns:a16="http://schemas.microsoft.com/office/drawing/2014/main" id="{D0F44B24-C291-1A45-B5FC-5AD87A3B293A}"/>
              </a:ext>
            </a:extLst>
          </p:cNvPr>
          <p:cNvSpPr txBox="1">
            <a:spLocks/>
          </p:cNvSpPr>
          <p:nvPr/>
        </p:nvSpPr>
        <p:spPr>
          <a:xfrm>
            <a:off x="1640734" y="3340115"/>
            <a:ext cx="9144000" cy="16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3200" b="1" dirty="0"/>
              <a:t>Kompetencje matematyczno – przyrodnicze</a:t>
            </a:r>
            <a:br>
              <a:rPr lang="pl-PL" sz="3200" b="1" dirty="0"/>
            </a:br>
            <a:r>
              <a:rPr lang="pl-PL" sz="3200" b="1" dirty="0"/>
              <a:t>II poziom edukacyjny (klasy IV – VIII)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E54FE43-B042-5344-A260-67E5AB22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3287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9951" y="1940484"/>
            <a:ext cx="10649607" cy="350934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kreatywne </a:t>
            </a:r>
            <a:r>
              <a:rPr lang="pl-PL" sz="2200" dirty="0" err="1"/>
              <a:t>rozwiązywanie</a:t>
            </a:r>
            <a:r>
              <a:rPr lang="pl-PL" sz="2200" dirty="0"/>
              <a:t> </a:t>
            </a:r>
            <a:r>
              <a:rPr lang="pl-PL" sz="2200" dirty="0" err="1"/>
              <a:t>problemów</a:t>
            </a:r>
            <a:r>
              <a:rPr lang="pl-PL" sz="2200" dirty="0"/>
              <a:t> z </a:t>
            </a:r>
            <a:r>
              <a:rPr lang="pl-PL" sz="2200" dirty="0" err="1"/>
              <a:t>różnych</a:t>
            </a:r>
            <a:r>
              <a:rPr lang="pl-PL" sz="2200" dirty="0"/>
              <a:t> dziedzin ze </a:t>
            </a:r>
            <a:r>
              <a:rPr lang="pl-PL" sz="2200" dirty="0" err="1"/>
              <a:t>świadomym</a:t>
            </a:r>
            <a:r>
              <a:rPr lang="pl-PL" sz="2200" dirty="0"/>
              <a:t> wykorzystaniem metod i </a:t>
            </a:r>
            <a:r>
              <a:rPr lang="pl-PL" sz="2200" dirty="0" err="1"/>
              <a:t>narzędzi</a:t>
            </a:r>
            <a:r>
              <a:rPr lang="pl-PL" sz="2200" dirty="0"/>
              <a:t> </a:t>
            </a:r>
            <a:r>
              <a:rPr lang="pl-PL" sz="2200" dirty="0" err="1"/>
              <a:t>wywodzących</a:t>
            </a:r>
            <a:r>
              <a:rPr lang="pl-PL" sz="2200" dirty="0"/>
              <a:t> </a:t>
            </a:r>
            <a:r>
              <a:rPr lang="pl-PL" sz="2200" dirty="0" err="1"/>
              <a:t>sie</a:t>
            </a:r>
            <a:r>
              <a:rPr lang="pl-PL" sz="2200" dirty="0"/>
              <a:t>̨ z informatyki, w tym programowania;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2200" dirty="0" err="1"/>
              <a:t>rozwiązywanie</a:t>
            </a:r>
            <a:r>
              <a:rPr lang="pl-PL" sz="2200" dirty="0"/>
              <a:t> </a:t>
            </a:r>
            <a:r>
              <a:rPr lang="pl-PL" sz="2200" dirty="0" err="1"/>
              <a:t>problemów</a:t>
            </a:r>
            <a:r>
              <a:rPr lang="pl-PL" sz="2200" dirty="0"/>
              <a:t>, </a:t>
            </a:r>
            <a:r>
              <a:rPr lang="pl-PL" sz="2200" dirty="0" err="1"/>
              <a:t>równiez</a:t>
            </a:r>
            <a:r>
              <a:rPr lang="pl-PL" sz="2200" dirty="0"/>
              <a:t>̇ z wykorzystaniem technik mediacyjnych;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praca w zespole i skuteczna </a:t>
            </a:r>
            <a:r>
              <a:rPr lang="pl-PL" sz="2200" dirty="0" err="1"/>
              <a:t>aktywnośc</a:t>
            </a:r>
            <a:r>
              <a:rPr lang="pl-PL" sz="2200" dirty="0"/>
              <a:t>́;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aktywny udział w </a:t>
            </a:r>
            <a:r>
              <a:rPr lang="pl-PL" sz="2200" dirty="0" err="1"/>
              <a:t>życiu</a:t>
            </a:r>
            <a:r>
              <a:rPr lang="pl-PL" sz="2200" dirty="0"/>
              <a:t> kulturalnym szkoły, </a:t>
            </a:r>
            <a:r>
              <a:rPr lang="pl-PL" sz="2200" dirty="0" err="1"/>
              <a:t>środowiska</a:t>
            </a:r>
            <a:r>
              <a:rPr lang="pl-PL" sz="2200" dirty="0"/>
              <a:t> lokalnego oraz kraju </a:t>
            </a:r>
          </a:p>
          <a:p>
            <a:pPr marL="0" indent="0">
              <a:buNone/>
            </a:pPr>
            <a:endParaRPr lang="pl-PL" sz="1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651506A-AE05-B04E-AF37-4B388600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031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2" y="1280566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Korelacja podstawy programowej i wymagań względem szkół </a:t>
            </a:r>
            <a:br>
              <a:rPr lang="pl-PL" b="1" dirty="0"/>
            </a:br>
            <a:r>
              <a:rPr lang="pl-PL" b="1" dirty="0"/>
              <a:t>i placówek oświatowych z Zaleceniami Parlamentu Europejskiego</a:t>
            </a:r>
            <a:br>
              <a:rPr lang="pl-PL" b="1" dirty="0"/>
            </a:br>
            <a:r>
              <a:rPr lang="pl-PL" b="1" dirty="0"/>
              <a:t> i Rady dotyczącymi kompetencji kluczowych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7A49FA5-44A9-4F4A-9B70-D344D9FAD1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016" y="3567664"/>
            <a:ext cx="2287798" cy="2094765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930F054-F7F5-D841-AAEC-64D4E963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50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2" y="1280566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Zaproponuj tematykę lekcji/bloków tematycznych łączących wiedzę, umiejętności i postawy z różnych przedmiotów uwzględniając kształtowane kompetencje kluczowe.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377828F-B03A-5D40-830F-D4EA25B660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499" y="3367342"/>
            <a:ext cx="1929009" cy="2040605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0461EA-3318-DE4A-9CD2-3837CA0A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80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2" y="1280566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Jakie podmioty szkoły mają wpływ na kształtowanie kompetencji kluczowych  uczniów i w jaki sposób?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3AD5367-4417-FE4A-B4CE-30B290748A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260" y="2998381"/>
            <a:ext cx="2573488" cy="210302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BE3DEE4-DFDF-0B4D-A4AD-5EFFA99F38AC}"/>
              </a:ext>
            </a:extLst>
          </p:cNvPr>
          <p:cNvSpPr txBox="1"/>
          <p:nvPr/>
        </p:nvSpPr>
        <p:spPr>
          <a:xfrm>
            <a:off x="5338811" y="5308987"/>
            <a:ext cx="2805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Praca w parach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7B2090F-1BEF-714F-AD01-7385FD85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352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2" y="1280566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Zadania osoby wspomagającej szkoły w procesie kształtowania kompetencji kluczowych uczniów.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BE3DEE4-DFDF-0B4D-A4AD-5EFFA99F38AC}"/>
              </a:ext>
            </a:extLst>
          </p:cNvPr>
          <p:cNvSpPr txBox="1"/>
          <p:nvPr/>
        </p:nvSpPr>
        <p:spPr>
          <a:xfrm>
            <a:off x="5338811" y="5308987"/>
            <a:ext cx="2805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Piramida priorytetów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E725CD6-3E1B-FD4C-8C1D-49B5C48DBF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273" y="2808028"/>
            <a:ext cx="5607191" cy="229713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C14679-9FAB-8C45-A209-FC46DD5A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0120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3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MODUŁ III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/>
              <a:t>Rozwój kompetencji matematyczno-przyrodniczych </a:t>
            </a:r>
            <a:br>
              <a:rPr lang="pl-PL" b="1" dirty="0"/>
            </a:br>
            <a:r>
              <a:rPr lang="pl-PL" b="1" dirty="0"/>
              <a:t>na II etapie edukacyjnym</a:t>
            </a:r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1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401D8DA-45C9-5D4C-9566-5B6EE900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7130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2" y="1280566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Opis działań podejmowanych w jednej ze szkół podstawowych na rzecz kształtowania kompetencji </a:t>
            </a:r>
            <a:r>
              <a:rPr lang="pl-PL" b="1" dirty="0" err="1"/>
              <a:t>matematyczno</a:t>
            </a:r>
            <a:r>
              <a:rPr lang="pl-PL" b="1" dirty="0"/>
              <a:t> – przyrodniczych uczniów.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BE3DEE4-DFDF-0B4D-A4AD-5EFFA99F38AC}"/>
              </a:ext>
            </a:extLst>
          </p:cNvPr>
          <p:cNvSpPr txBox="1"/>
          <p:nvPr/>
        </p:nvSpPr>
        <p:spPr>
          <a:xfrm>
            <a:off x="5338811" y="5308987"/>
            <a:ext cx="2805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Analiza przypadku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BE250F6-2622-C145-8E3F-63D8F561BF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145" y="3157671"/>
            <a:ext cx="1554662" cy="1736447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CFD7429-8C78-B540-A851-4A75D2F6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548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2" y="1280566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Analiza podstawy programowej przedmiotów przyrodniczych pod kątem kształtowania kompetencji </a:t>
            </a:r>
            <a:r>
              <a:rPr lang="pl-PL" b="1" dirty="0" err="1"/>
              <a:t>matematyczno</a:t>
            </a:r>
            <a:r>
              <a:rPr lang="pl-PL" b="1" dirty="0"/>
              <a:t> - przyrodniczych.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BE3DEE4-DFDF-0B4D-A4AD-5EFFA99F38AC}"/>
              </a:ext>
            </a:extLst>
          </p:cNvPr>
          <p:cNvSpPr txBox="1"/>
          <p:nvPr/>
        </p:nvSpPr>
        <p:spPr>
          <a:xfrm>
            <a:off x="5111891" y="5262319"/>
            <a:ext cx="2805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Analiza dokumentów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764F078-5947-1E48-BEBD-5608E2BDD5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926" y="2809685"/>
            <a:ext cx="2660156" cy="2044995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B840F02-7912-8941-9960-B90BE0AD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896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2" y="1280566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Co ma wpływ na kształtowanie kompetencji </a:t>
            </a:r>
            <a:br>
              <a:rPr lang="pl-PL" b="1" dirty="0"/>
            </a:br>
            <a:r>
              <a:rPr lang="pl-PL" b="1" dirty="0" err="1"/>
              <a:t>matematyczno</a:t>
            </a:r>
            <a:r>
              <a:rPr lang="pl-PL" b="1" dirty="0"/>
              <a:t> – przyrodniczych przez uczniów?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BE3DEE4-DFDF-0B4D-A4AD-5EFFA99F38AC}"/>
              </a:ext>
            </a:extLst>
          </p:cNvPr>
          <p:cNvSpPr txBox="1"/>
          <p:nvPr/>
        </p:nvSpPr>
        <p:spPr>
          <a:xfrm>
            <a:off x="5111891" y="5262319"/>
            <a:ext cx="2805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Poker kryterialny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EC936E7-E28D-8846-85D5-ACF986FF6B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556" y="2952549"/>
            <a:ext cx="2180462" cy="2156613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E59ECA-8CB3-274C-8D4E-1CA5158A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8247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2" y="1280566"/>
            <a:ext cx="10649607" cy="46949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Liczby nie tylko </a:t>
            </a:r>
            <a:r>
              <a:rPr lang="pl-PL" b="1" dirty="0" err="1">
                <a:solidFill>
                  <a:schemeClr val="accent5">
                    <a:lumMod val="50000"/>
                  </a:schemeClr>
                </a:solidFill>
              </a:rPr>
              <a:t>umożliwiły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5">
                    <a:lumMod val="50000"/>
                  </a:schemeClr>
                </a:solidFill>
              </a:rPr>
              <a:t>rozwój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 techniki i statystyki, </a:t>
            </a:r>
            <a:br>
              <a:rPr lang="pl-PL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b="1" dirty="0" err="1">
                <a:solidFill>
                  <a:schemeClr val="accent5">
                    <a:lumMod val="50000"/>
                  </a:schemeClr>
                </a:solidFill>
              </a:rPr>
              <a:t>które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5">
                    <a:lumMod val="50000"/>
                  </a:schemeClr>
                </a:solidFill>
              </a:rPr>
              <a:t>cechuja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̨ nasze </a:t>
            </a:r>
            <a:r>
              <a:rPr lang="pl-PL" b="1" dirty="0" err="1">
                <a:solidFill>
                  <a:schemeClr val="accent5">
                    <a:lumMod val="50000"/>
                  </a:schemeClr>
                </a:solidFill>
              </a:rPr>
              <a:t>społeczeństwo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, ale też zawsze pobudzały marzenia, fantazję, spekulację metafizyczną,</a:t>
            </a:r>
            <a:br>
              <a:rPr lang="pl-PL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stanowiły materiał dla literatury, </a:t>
            </a:r>
            <a:r>
              <a:rPr lang="pl-PL" b="1" dirty="0" err="1">
                <a:solidFill>
                  <a:schemeClr val="accent5">
                    <a:lumMod val="50000"/>
                  </a:schemeClr>
                </a:solidFill>
              </a:rPr>
              <a:t>narzędzie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 do sondowania </a:t>
            </a:r>
            <a:r>
              <a:rPr lang="pl-PL" b="1" dirty="0" err="1">
                <a:solidFill>
                  <a:schemeClr val="accent5">
                    <a:lumMod val="50000"/>
                  </a:schemeClr>
                </a:solidFill>
              </a:rPr>
              <a:t>przyszłości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pl-PL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lub </a:t>
            </a:r>
            <a:r>
              <a:rPr lang="pl-PL" b="1" dirty="0" err="1">
                <a:solidFill>
                  <a:schemeClr val="accent5">
                    <a:lumMod val="50000"/>
                  </a:schemeClr>
                </a:solidFill>
              </a:rPr>
              <a:t>choćby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5">
                    <a:lumMod val="50000"/>
                  </a:schemeClr>
                </a:solidFill>
              </a:rPr>
              <a:t>zachęte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̨ do przepowiadania.</a:t>
            </a:r>
            <a:br>
              <a:rPr lang="pl-PL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Liczby </a:t>
            </a:r>
            <a:r>
              <a:rPr lang="pl-PL" b="1" dirty="0" err="1">
                <a:solidFill>
                  <a:schemeClr val="accent5">
                    <a:lumMod val="50000"/>
                  </a:schemeClr>
                </a:solidFill>
              </a:rPr>
              <a:t>sa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̨ materią poetyczną. To </a:t>
            </a:r>
            <a:r>
              <a:rPr lang="pl-PL" b="1" dirty="0" err="1">
                <a:solidFill>
                  <a:schemeClr val="accent5">
                    <a:lumMod val="50000"/>
                  </a:schemeClr>
                </a:solidFill>
              </a:rPr>
              <a:t>ludzkośc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́ je ukształtowała. </a:t>
            </a:r>
            <a:endParaRPr lang="pl-PL" sz="4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i="1" dirty="0" err="1">
                <a:solidFill>
                  <a:schemeClr val="accent5">
                    <a:lumMod val="50000"/>
                  </a:schemeClr>
                </a:solidFill>
              </a:rPr>
              <a:t>Gaorges</a:t>
            </a:r>
            <a:r>
              <a:rPr lang="pl-PL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i="1" dirty="0" err="1">
                <a:solidFill>
                  <a:schemeClr val="accent5">
                    <a:lumMod val="50000"/>
                  </a:schemeClr>
                </a:solidFill>
              </a:rPr>
              <a:t>Ifrah</a:t>
            </a:r>
            <a:r>
              <a:rPr lang="pl-PL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pl-PL" sz="40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l-PL" sz="40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2F28254-C589-9341-9821-CD32FC6C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87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3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6920" y="1618642"/>
            <a:ext cx="9144000" cy="3039735"/>
          </a:xfrm>
        </p:spPr>
        <p:txBody>
          <a:bodyPr>
            <a:normAutofit/>
          </a:bodyPr>
          <a:lstStyle/>
          <a:p>
            <a:r>
              <a:rPr lang="pl-PL" sz="4000" dirty="0"/>
              <a:t>Zjazd 1</a:t>
            </a:r>
            <a:br>
              <a:rPr lang="pl-PL" sz="4000" dirty="0"/>
            </a:br>
            <a:br>
              <a:rPr lang="pl-PL" dirty="0"/>
            </a:br>
            <a:r>
              <a:rPr lang="pl-PL" sz="8000" b="1" dirty="0"/>
              <a:t>DZIEŃ 2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1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D5DC2FE-8C68-8141-9D0A-2FD39A7A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368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2" y="1280566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000" b="1" dirty="0"/>
              <a:t>Myślenie matematyczne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/>
              <a:t>Jest </a:t>
            </a:r>
            <a:r>
              <a:rPr lang="pl-PL" dirty="0" err="1"/>
              <a:t>czyms</a:t>
            </a:r>
            <a:r>
              <a:rPr lang="pl-PL" dirty="0"/>
              <a:t>́ </a:t>
            </a:r>
            <a:r>
              <a:rPr lang="pl-PL" dirty="0" err="1"/>
              <a:t>więcej</a:t>
            </a:r>
            <a:r>
              <a:rPr lang="pl-PL" dirty="0"/>
              <a:t> </a:t>
            </a:r>
            <a:r>
              <a:rPr lang="pl-PL" dirty="0" err="1"/>
              <a:t>niz</a:t>
            </a:r>
            <a:r>
              <a:rPr lang="pl-PL" dirty="0"/>
              <a:t>̇ wykonywaniem </a:t>
            </a:r>
            <a:r>
              <a:rPr lang="pl-PL" dirty="0" err="1"/>
              <a:t>rachunków</a:t>
            </a:r>
            <a:r>
              <a:rPr lang="pl-PL" dirty="0"/>
              <a:t>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/>
              <a:t>To sposób pojmowania świata, jego elementów i relacji między nimi.</a:t>
            </a:r>
          </a:p>
          <a:p>
            <a:pPr marL="0" indent="0" algn="ctr">
              <a:buNone/>
            </a:pPr>
            <a:endParaRPr lang="pl-PL" sz="40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2745889-62DA-D842-85EF-5FE6FB2C4AEB}"/>
              </a:ext>
            </a:extLst>
          </p:cNvPr>
          <p:cNvSpPr txBox="1"/>
          <p:nvPr/>
        </p:nvSpPr>
        <p:spPr>
          <a:xfrm>
            <a:off x="5479743" y="5519487"/>
            <a:ext cx="1713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</a:t>
            </a:r>
            <a:r>
              <a:rPr lang="pl-PL" sz="1000" dirty="0" err="1"/>
              <a:t>pixabay.com</a:t>
            </a:r>
            <a:endParaRPr lang="pl-PL" sz="1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FB3B0FC-4B95-644E-9059-EADE617F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3031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3" y="938073"/>
            <a:ext cx="10649607" cy="5264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E9990265-9B15-2342-9344-4C4A2BE8FB11}"/>
              </a:ext>
            </a:extLst>
          </p:cNvPr>
          <p:cNvSpPr/>
          <p:nvPr/>
        </p:nvSpPr>
        <p:spPr>
          <a:xfrm>
            <a:off x="4720856" y="2052169"/>
            <a:ext cx="2666573" cy="25277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A911EFC8-DB65-E442-95D2-BF2607436D91}"/>
              </a:ext>
            </a:extLst>
          </p:cNvPr>
          <p:cNvCxnSpPr>
            <a:cxnSpLocks/>
          </p:cNvCxnSpPr>
          <p:nvPr/>
        </p:nvCxnSpPr>
        <p:spPr>
          <a:xfrm>
            <a:off x="3827721" y="3316019"/>
            <a:ext cx="4465674" cy="0"/>
          </a:xfrm>
          <a:prstGeom prst="straightConnector1">
            <a:avLst/>
          </a:prstGeom>
          <a:ln w="146050">
            <a:solidFill>
              <a:schemeClr val="accent2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8A6502F-2341-8A45-97CA-6A686F284833}"/>
              </a:ext>
            </a:extLst>
          </p:cNvPr>
          <p:cNvSpPr txBox="1"/>
          <p:nvPr/>
        </p:nvSpPr>
        <p:spPr>
          <a:xfrm>
            <a:off x="4831397" y="2838965"/>
            <a:ext cx="2445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Myślenie </a:t>
            </a:r>
          </a:p>
          <a:p>
            <a:pPr algn="ctr"/>
            <a:r>
              <a:rPr lang="pl-PL" sz="2800" b="1" dirty="0"/>
              <a:t>matematyczne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50F653B-6EFC-CD4C-8E0B-59FAFBFF20EB}"/>
              </a:ext>
            </a:extLst>
          </p:cNvPr>
          <p:cNvSpPr/>
          <p:nvPr/>
        </p:nvSpPr>
        <p:spPr>
          <a:xfrm>
            <a:off x="941440" y="2291589"/>
            <a:ext cx="2867125" cy="3046988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pl-PL" sz="2400" dirty="0"/>
          </a:p>
          <a:p>
            <a:pPr algn="ctr"/>
            <a:r>
              <a:rPr lang="pl-PL" sz="2400" dirty="0"/>
              <a:t>Sposób rozumowania </a:t>
            </a:r>
            <a:br>
              <a:rPr lang="pl-PL" sz="2400" dirty="0"/>
            </a:br>
            <a:r>
              <a:rPr lang="pl-PL" sz="2400" dirty="0"/>
              <a:t>i postrzegania problemów </a:t>
            </a:r>
            <a:br>
              <a:rPr lang="pl-PL" sz="2400" dirty="0"/>
            </a:br>
            <a:r>
              <a:rPr lang="pl-PL" sz="2400" dirty="0"/>
              <a:t>oraz poszukiwania charakterystycznych dróg rozwiązań́</a:t>
            </a:r>
          </a:p>
          <a:p>
            <a:pPr algn="ctr"/>
            <a:endParaRPr lang="pl-PL" sz="2400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E6A41B9-F896-2F4E-9B4D-68349DC3EE52}"/>
              </a:ext>
            </a:extLst>
          </p:cNvPr>
          <p:cNvSpPr/>
          <p:nvPr/>
        </p:nvSpPr>
        <p:spPr>
          <a:xfrm>
            <a:off x="8403936" y="2308620"/>
            <a:ext cx="2999789" cy="3046988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400" dirty="0"/>
              <a:t>Umiejętność́ wykorzystania narzędzi matematyki w życiu codziennym oraz formułowaniu </a:t>
            </a:r>
            <a:r>
              <a:rPr lang="pl-PL" sz="2400" dirty="0" err="1"/>
              <a:t>sądow</a:t>
            </a:r>
            <a:r>
              <a:rPr lang="pl-PL" sz="2400" dirty="0"/>
              <a:t> opartych na rozumowaniu matematycznym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2BB3A87-71F7-5F42-90B5-A3F03FA2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5487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2" y="1280567"/>
            <a:ext cx="10649607" cy="453501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 err="1"/>
              <a:t>Umiejętnośc</a:t>
            </a:r>
            <a:r>
              <a:rPr lang="pl-PL" dirty="0"/>
              <a:t>́ </a:t>
            </a:r>
            <a:r>
              <a:rPr lang="pl-PL" b="1" dirty="0" err="1"/>
              <a:t>myślenia</a:t>
            </a:r>
            <a:r>
              <a:rPr lang="pl-PL" b="1" dirty="0"/>
              <a:t> matematycznego </a:t>
            </a:r>
            <a:r>
              <a:rPr lang="pl-PL" dirty="0" err="1"/>
              <a:t>określic</a:t>
            </a:r>
            <a:r>
              <a:rPr lang="pl-PL" dirty="0"/>
              <a:t>́ </a:t>
            </a:r>
            <a:r>
              <a:rPr lang="pl-PL" dirty="0" err="1"/>
              <a:t>można</a:t>
            </a:r>
            <a:r>
              <a:rPr lang="pl-PL" dirty="0"/>
              <a:t> jako indywidualną </a:t>
            </a:r>
            <a:r>
              <a:rPr lang="pl-PL" dirty="0" err="1"/>
              <a:t>zdolnośc</a:t>
            </a:r>
            <a:r>
              <a:rPr lang="pl-PL" dirty="0"/>
              <a:t>́ do: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400" dirty="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rozpoznania i zrozumienia roli, jaką matematyka odgrywa we </a:t>
            </a:r>
            <a:r>
              <a:rPr lang="pl-PL" dirty="0" err="1"/>
              <a:t>współczesnym</a:t>
            </a:r>
            <a:r>
              <a:rPr lang="pl-PL" dirty="0"/>
              <a:t> </a:t>
            </a:r>
            <a:r>
              <a:rPr lang="pl-PL" dirty="0" err="1"/>
              <a:t>świecie</a:t>
            </a:r>
            <a:r>
              <a:rPr lang="pl-PL" dirty="0"/>
              <a:t>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formowania </a:t>
            </a:r>
            <a:r>
              <a:rPr lang="pl-PL" dirty="0" err="1"/>
              <a:t>sądów</a:t>
            </a:r>
            <a:r>
              <a:rPr lang="pl-PL" dirty="0"/>
              <a:t> opartych na matematycznym rozumowaniu,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wykorzystywania </a:t>
            </a:r>
            <a:r>
              <a:rPr lang="pl-PL" dirty="0" err="1"/>
              <a:t>umiejętności</a:t>
            </a:r>
            <a:r>
              <a:rPr lang="pl-PL" dirty="0"/>
              <a:t> matematycznych tam, gdzie </a:t>
            </a:r>
            <a:r>
              <a:rPr lang="pl-PL" dirty="0" err="1"/>
              <a:t>wymagaja</a:t>
            </a:r>
            <a:r>
              <a:rPr lang="pl-PL" dirty="0"/>
              <a:t>̨ tego potrzeby </a:t>
            </a:r>
            <a:r>
              <a:rPr lang="pl-PL" dirty="0" err="1"/>
              <a:t>życia</a:t>
            </a:r>
            <a:r>
              <a:rPr lang="pl-PL" dirty="0"/>
              <a:t> codziennego. </a:t>
            </a:r>
          </a:p>
          <a:p>
            <a:pPr marL="0" indent="0" algn="r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700" i="1" dirty="0"/>
              <a:t>program OECD/PISA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002E588-45C3-A047-BF21-9D6E5F90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484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84641"/>
            <a:ext cx="10649607" cy="47014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/>
              <a:t> Na skuteczność́ myślenia matematycznego duży wpływ mają: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2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umiejętność́ wykorzystania procesów używanych w badaniach matematycznych,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panowanie nad stanami psychicznymi i emocjonalnymi oraz umiejętność ich wykorzystania,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rozumienie odpowiedniej dziedziny matematyki. </a:t>
            </a:r>
          </a:p>
          <a:p>
            <a:pPr marL="0" indent="0">
              <a:buNone/>
            </a:pPr>
            <a:endParaRPr lang="pl-PL" sz="1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C7D7BA7-907B-314E-9F47-7BD6E11C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0733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4097"/>
            <a:ext cx="10649607" cy="4701492"/>
          </a:xfrm>
        </p:spPr>
        <p:txBody>
          <a:bodyPr>
            <a:noAutofit/>
          </a:bodyPr>
          <a:lstStyle/>
          <a:p>
            <a:pPr marL="457189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Działania sprzyjające rozwijaniu myślenia matematycznego.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sz="2200" b="1" dirty="0"/>
              <a:t>Usprawnianie matematycznego </a:t>
            </a:r>
            <a:r>
              <a:rPr lang="pl-PL" sz="2200" b="1" dirty="0" err="1"/>
              <a:t>myślenia</a:t>
            </a:r>
            <a:r>
              <a:rPr lang="pl-PL" sz="2200" b="1" dirty="0"/>
              <a:t> - </a:t>
            </a:r>
            <a:r>
              <a:rPr lang="pl-PL" sz="2200" dirty="0"/>
              <a:t>poprzez konkretyzację, </a:t>
            </a:r>
            <a:r>
              <a:rPr lang="pl-PL" sz="2200" dirty="0" err="1"/>
              <a:t>uogólnianie</a:t>
            </a:r>
            <a:r>
              <a:rPr lang="pl-PL" sz="2200" dirty="0"/>
              <a:t>, wysuwanie hipotez, uzasadnianie,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sz="2200" b="1" dirty="0"/>
              <a:t>Prowokowanie matematycznego </a:t>
            </a:r>
            <a:r>
              <a:rPr lang="pl-PL" sz="2200" b="1" dirty="0" err="1"/>
              <a:t>myślenia</a:t>
            </a:r>
            <a:r>
              <a:rPr lang="pl-PL" sz="2200" b="1" dirty="0"/>
              <a:t> - </a:t>
            </a:r>
            <a:r>
              <a:rPr lang="pl-PL" sz="2200" dirty="0"/>
              <a:t>stwarzanie luki-wyzwania, niespodzianka, </a:t>
            </a:r>
            <a:r>
              <a:rPr lang="pl-PL" sz="2200" dirty="0" err="1"/>
              <a:t>sprzecznośc</a:t>
            </a:r>
            <a:r>
              <a:rPr lang="pl-PL" sz="2200" dirty="0"/>
              <a:t>́, </a:t>
            </a:r>
            <a:r>
              <a:rPr lang="pl-PL" sz="2200" dirty="0" err="1"/>
              <a:t>dostrzeżona</a:t>
            </a:r>
            <a:r>
              <a:rPr lang="pl-PL" sz="2200" dirty="0"/>
              <a:t> luka.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sz="2200" b="1" dirty="0"/>
              <a:t>Wspieranie matematycznego </a:t>
            </a:r>
            <a:r>
              <a:rPr lang="pl-PL" sz="2200" b="1" dirty="0" err="1"/>
              <a:t>myślenia</a:t>
            </a:r>
            <a:r>
              <a:rPr lang="pl-PL" sz="2200" dirty="0"/>
              <a:t> - zadawanie </a:t>
            </a:r>
            <a:r>
              <a:rPr lang="pl-PL" sz="2200" dirty="0" err="1"/>
              <a:t>pytan</a:t>
            </a:r>
            <a:r>
              <a:rPr lang="pl-PL" sz="2200" dirty="0"/>
              <a:t>́, stawianie i podejmowanie </a:t>
            </a:r>
            <a:r>
              <a:rPr lang="pl-PL" sz="2200" dirty="0" err="1"/>
              <a:t>wyzwan</a:t>
            </a:r>
            <a:r>
              <a:rPr lang="pl-PL" sz="2200" dirty="0"/>
              <a:t>́, refleksja,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sz="2200" b="1" dirty="0"/>
              <a:t>Podtrzymywanie matematycznego </a:t>
            </a:r>
            <a:r>
              <a:rPr lang="pl-PL" sz="2200" b="1" dirty="0" err="1"/>
              <a:t>myślenia</a:t>
            </a:r>
            <a:r>
              <a:rPr lang="pl-PL" sz="2200" b="1" dirty="0"/>
              <a:t> - </a:t>
            </a:r>
            <a:r>
              <a:rPr lang="pl-PL" sz="2200" dirty="0" err="1"/>
              <a:t>rozwój</a:t>
            </a:r>
            <a:r>
              <a:rPr lang="pl-PL" sz="2200" dirty="0"/>
              <a:t> </a:t>
            </a:r>
            <a:r>
              <a:rPr lang="pl-PL" sz="2200" dirty="0" err="1"/>
              <a:t>świadomości</a:t>
            </a:r>
            <a:r>
              <a:rPr lang="pl-PL" sz="2200" dirty="0"/>
              <a:t> przebiegu </a:t>
            </a:r>
            <a:r>
              <a:rPr lang="pl-PL" sz="2200" dirty="0" err="1"/>
              <a:t>procesów</a:t>
            </a:r>
            <a:r>
              <a:rPr lang="pl-PL" sz="2200" dirty="0"/>
              <a:t>, własnego </a:t>
            </a:r>
            <a:r>
              <a:rPr lang="pl-PL" sz="2200" dirty="0" err="1"/>
              <a:t>zaangażowania</a:t>
            </a:r>
            <a:r>
              <a:rPr lang="pl-PL" sz="2200" dirty="0"/>
              <a:t>, </a:t>
            </a:r>
            <a:r>
              <a:rPr lang="pl-PL" sz="2200" dirty="0" err="1"/>
              <a:t>stanów</a:t>
            </a:r>
            <a:r>
              <a:rPr lang="pl-PL" sz="2200" dirty="0"/>
              <a:t> psychicznych. </a:t>
            </a:r>
          </a:p>
          <a:p>
            <a:pPr marL="0" indent="0">
              <a:buNone/>
            </a:pPr>
            <a:endParaRPr lang="pl-PL" sz="1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EACBD46-5172-E54E-B570-A088A12C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4914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9951" y="1173894"/>
            <a:ext cx="10649607" cy="5264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/>
              <a:t>Strategie w kształceniu matematycznym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83A5817-223D-F740-B6A7-080C8C3DA7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834637"/>
              </p:ext>
            </p:extLst>
          </p:nvPr>
        </p:nvGraphicFramePr>
        <p:xfrm>
          <a:off x="2634800" y="1527193"/>
          <a:ext cx="7034028" cy="4174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CB3760A-A4FD-214A-8C8F-D87DAECA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663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1114097"/>
            <a:ext cx="10649607" cy="5033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NAUCZANIE REALISTYCZNE</a:t>
            </a:r>
          </a:p>
          <a:p>
            <a:pPr marL="0" indent="0" algn="ctr">
              <a:buNone/>
            </a:pPr>
            <a:endParaRPr lang="pl-PL" sz="1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2400" dirty="0"/>
              <a:t>Kładzie nacisk na budowanie pojęć́ i operacji matematycznych na podstawie sytuacji wziętych z życia, naturalnych dla ucznia, nadających kontekst uczeniu się,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2400" dirty="0"/>
              <a:t>istotne są̨ samodzielne działania uczniów, wyrobienie u nich umiejętności zauważania powiazań́ matematycznych i zastosowań́ matematyki w rożnych życiowych sytuacjach,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2400" dirty="0"/>
              <a:t>wcześniejsze doświadczenia ucznia są fundamentem nowo zdobywanej wiedzy,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65AE31-C246-8049-B704-1BB0A984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9294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1282203"/>
            <a:ext cx="10857615" cy="472476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3800" b="1" dirty="0">
                <a:solidFill>
                  <a:schemeClr val="accent2">
                    <a:lumMod val="75000"/>
                  </a:schemeClr>
                </a:solidFill>
              </a:rPr>
              <a:t>NAUCZANIE REALISTYCZNE</a:t>
            </a: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2600" dirty="0"/>
              <a:t>uczniowie rozwijają̨ swoją intuicję matematyczną oraz trenują̨ zdolność́ syntezy </a:t>
            </a:r>
            <a:br>
              <a:rPr lang="pl-PL" sz="2600" dirty="0"/>
            </a:br>
            <a:r>
              <a:rPr lang="pl-PL" sz="2600" dirty="0"/>
              <a:t>i analizy,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2600" dirty="0"/>
              <a:t>uczeń ma prawo do popełniania błędów i możliwość́ uczenia się̨ na nich,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2600" dirty="0"/>
              <a:t>rzeczywisty świat otaczający dziecko pozwala mu na stwarzanie konstrukcji wyobrażeniowych, abstrahowanie i formalizowanie pojeść́, przechodzenie przy pomocy modeli matematycznych do matematycznych pojeść́ symbolicznych</a:t>
            </a:r>
            <a:br>
              <a:rPr lang="pl-PL" sz="2600" dirty="0"/>
            </a:br>
            <a:r>
              <a:rPr lang="pl-PL" sz="2600" dirty="0"/>
              <a:t> i operacji na nich.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8148367-47D0-4544-B672-76E5EEF3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780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1282203"/>
            <a:ext cx="10857615" cy="47247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800" b="1" dirty="0">
                <a:solidFill>
                  <a:schemeClr val="accent2">
                    <a:lumMod val="75000"/>
                  </a:schemeClr>
                </a:solidFill>
              </a:rPr>
              <a:t>NAUCZANIE REALISTYCZNE</a:t>
            </a: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2400" dirty="0"/>
              <a:t>Proces matematycznego poznania </a:t>
            </a: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9653126-5CB5-EA40-993F-8C94DE243112}"/>
              </a:ext>
            </a:extLst>
          </p:cNvPr>
          <p:cNvSpPr/>
          <p:nvPr/>
        </p:nvSpPr>
        <p:spPr>
          <a:xfrm>
            <a:off x="1134386" y="2049754"/>
            <a:ext cx="9741622" cy="3058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 err="1"/>
              <a:t>Założenia</a:t>
            </a:r>
            <a:r>
              <a:rPr lang="pl-PL" sz="2400" dirty="0"/>
              <a:t> nauczania realistycznego </a:t>
            </a:r>
            <a:r>
              <a:rPr lang="pl-PL" sz="2400" dirty="0" err="1"/>
              <a:t>zakładaja</a:t>
            </a:r>
            <a:r>
              <a:rPr lang="pl-PL" sz="2400" dirty="0"/>
              <a:t>̨, </a:t>
            </a:r>
            <a:r>
              <a:rPr lang="pl-PL" sz="2400" dirty="0" err="1"/>
              <a:t>że</a:t>
            </a:r>
            <a:r>
              <a:rPr lang="pl-PL" sz="2400" dirty="0"/>
              <a:t> zadanie powinno </a:t>
            </a:r>
            <a:r>
              <a:rPr lang="pl-PL" sz="2400" dirty="0" err="1"/>
              <a:t>miec</a:t>
            </a:r>
            <a:r>
              <a:rPr lang="pl-PL" sz="2400" dirty="0"/>
              <a:t>́ charakter otwarty, </a:t>
            </a:r>
            <a:r>
              <a:rPr lang="pl-PL" sz="2400" dirty="0" err="1"/>
              <a:t>byc</a:t>
            </a:r>
            <a:r>
              <a:rPr lang="pl-PL" sz="2400" dirty="0"/>
              <a:t>́ </a:t>
            </a:r>
            <a:r>
              <a:rPr lang="pl-PL" sz="2400" dirty="0" err="1"/>
              <a:t>interesujące</a:t>
            </a:r>
            <a:r>
              <a:rPr lang="pl-PL" sz="2400" dirty="0"/>
              <a:t> i dostosowane do </a:t>
            </a:r>
            <a:r>
              <a:rPr lang="pl-PL" sz="2400" dirty="0" err="1"/>
              <a:t>możliwości</a:t>
            </a:r>
            <a:r>
              <a:rPr lang="pl-PL" sz="2400" dirty="0"/>
              <a:t> ucznia. </a:t>
            </a:r>
          </a:p>
          <a:p>
            <a:pPr algn="ctr">
              <a:lnSpc>
                <a:spcPct val="150000"/>
              </a:lnSpc>
            </a:pPr>
            <a:endParaRPr lang="pl-PL" sz="1100" dirty="0"/>
          </a:p>
          <a:p>
            <a:pPr algn="ctr">
              <a:lnSpc>
                <a:spcPct val="150000"/>
              </a:lnSpc>
            </a:pPr>
            <a:endParaRPr lang="pl-PL" sz="2400" dirty="0"/>
          </a:p>
          <a:p>
            <a:pPr algn="ctr">
              <a:lnSpc>
                <a:spcPct val="150000"/>
              </a:lnSpc>
            </a:pPr>
            <a:endParaRPr lang="pl-PL" sz="2400" dirty="0"/>
          </a:p>
          <a:p>
            <a:pPr algn="ctr">
              <a:lnSpc>
                <a:spcPct val="150000"/>
              </a:lnSpc>
            </a:pPr>
            <a:endParaRPr lang="pl-PL" sz="2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9AD7E83-2B67-7F46-9E1F-4A3C1E2DE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1030516"/>
              </p:ext>
            </p:extLst>
          </p:nvPr>
        </p:nvGraphicFramePr>
        <p:xfrm>
          <a:off x="1134386" y="2163351"/>
          <a:ext cx="9229060" cy="409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0F51F630-C6B6-1645-A57F-4B0BE2B6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582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1282204"/>
            <a:ext cx="10857615" cy="5253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100" b="1" dirty="0">
                <a:solidFill>
                  <a:schemeClr val="accent2">
                    <a:lumMod val="75000"/>
                  </a:schemeClr>
                </a:solidFill>
              </a:rPr>
              <a:t>NAUCZANIE REALISTYCZNE</a:t>
            </a: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l-PL" sz="2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66E4022E-4B64-F541-A36A-DEF6B8F08DAA}"/>
              </a:ext>
            </a:extLst>
          </p:cNvPr>
          <p:cNvSpPr txBox="1">
            <a:spLocks/>
          </p:cNvSpPr>
          <p:nvPr/>
        </p:nvSpPr>
        <p:spPr>
          <a:xfrm>
            <a:off x="922284" y="2663246"/>
            <a:ext cx="5329660" cy="31523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/>
              <a:t>rozkłady jazdy </a:t>
            </a:r>
            <a:r>
              <a:rPr lang="pl-PL" dirty="0" err="1"/>
              <a:t>autobusów</a:t>
            </a:r>
            <a:r>
              <a:rPr lang="pl-PL" dirty="0"/>
              <a:t> i </a:t>
            </a:r>
            <a:r>
              <a:rPr lang="pl-PL" dirty="0" err="1"/>
              <a:t>pociągów</a:t>
            </a:r>
            <a:r>
              <a:rPr lang="pl-PL" dirty="0"/>
              <a:t>,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/>
              <a:t>rachunki za zakupy,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/>
              <a:t>rachunki za opłaty </a:t>
            </a:r>
            <a:r>
              <a:rPr lang="pl-PL" dirty="0" err="1"/>
              <a:t>związane</a:t>
            </a:r>
            <a:r>
              <a:rPr lang="pl-PL" dirty="0"/>
              <a:t> z prowadzeniem gospodarstw domowych,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/>
              <a:t>gazetki promocyjne z </a:t>
            </a:r>
            <a:r>
              <a:rPr lang="pl-PL" dirty="0" err="1"/>
              <a:t>różnego</a:t>
            </a:r>
            <a:r>
              <a:rPr lang="pl-PL" dirty="0"/>
              <a:t> rodzaju </a:t>
            </a:r>
            <a:r>
              <a:rPr lang="pl-PL" dirty="0" err="1"/>
              <a:t>sklepów</a:t>
            </a:r>
            <a:r>
              <a:rPr lang="pl-PL" dirty="0"/>
              <a:t>,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/>
              <a:t>repertuary kin i </a:t>
            </a:r>
            <a:r>
              <a:rPr lang="pl-PL" dirty="0" err="1"/>
              <a:t>teatrów</a:t>
            </a:r>
            <a:r>
              <a:rPr lang="pl-PL" dirty="0"/>
              <a:t>,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ctr">
              <a:buFont typeface="Arial" panose="020B0604020202020204" pitchFamily="34" charset="0"/>
              <a:buNone/>
            </a:pP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600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C5B64E1B-6743-3B4A-BF08-3AB532468521}"/>
              </a:ext>
            </a:extLst>
          </p:cNvPr>
          <p:cNvSpPr txBox="1">
            <a:spLocks/>
          </p:cNvSpPr>
          <p:nvPr/>
        </p:nvSpPr>
        <p:spPr>
          <a:xfrm>
            <a:off x="7147190" y="2663246"/>
            <a:ext cx="3026825" cy="2532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2600" dirty="0"/>
              <a:t>restauracyjne menu,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2600" dirty="0"/>
              <a:t>kursy wymiany walut,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2600" dirty="0"/>
              <a:t>prognozy pogody,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2600" dirty="0"/>
              <a:t>mapy topograficzne,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2600" dirty="0"/>
              <a:t>statystyki i diagramy.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600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0A4010A-83B4-0245-BB37-410DE85270D9}"/>
              </a:ext>
            </a:extLst>
          </p:cNvPr>
          <p:cNvSpPr/>
          <p:nvPr/>
        </p:nvSpPr>
        <p:spPr>
          <a:xfrm>
            <a:off x="922284" y="1728969"/>
            <a:ext cx="7073400" cy="644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pl-PL" sz="2400" b="1" dirty="0"/>
              <a:t>Materiały stosowane w pracy z uczniami to m.in.: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BBCD147-AFA5-0548-AA4C-83F74BE9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215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2" y="1280566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000" b="1" dirty="0"/>
              <a:t>Jak się dziś czujesz?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000" b="1" dirty="0"/>
              <a:t>Z jakim nastawieniem przychodzisz na szkolenie</a:t>
            </a:r>
            <a:r>
              <a:rPr lang="pl-PL" sz="4000" dirty="0"/>
              <a:t>?</a:t>
            </a:r>
          </a:p>
          <a:p>
            <a:pPr marL="0" indent="0" algn="ctr">
              <a:buNone/>
            </a:pPr>
            <a:endParaRPr lang="pl-PL" sz="40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2745889-62DA-D842-85EF-5FE6FB2C4AEB}"/>
              </a:ext>
            </a:extLst>
          </p:cNvPr>
          <p:cNvSpPr txBox="1"/>
          <p:nvPr/>
        </p:nvSpPr>
        <p:spPr>
          <a:xfrm>
            <a:off x="5479743" y="5519487"/>
            <a:ext cx="1713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</a:t>
            </a:r>
            <a:r>
              <a:rPr lang="pl-PL" sz="1000" dirty="0" err="1"/>
              <a:t>pixabay.com</a:t>
            </a:r>
            <a:endParaRPr lang="pl-PL" sz="10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D57CA7E-45FF-754B-A954-963BE3D106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495" y="3684052"/>
            <a:ext cx="6079809" cy="1236306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454D3DE-F110-7642-8EFD-3BB7B38D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523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1282204"/>
            <a:ext cx="10857615" cy="5253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100" b="1" dirty="0">
                <a:solidFill>
                  <a:schemeClr val="accent2">
                    <a:lumMod val="75000"/>
                  </a:schemeClr>
                </a:solidFill>
              </a:rPr>
              <a:t>NAUCZANIE REALISTYCZNE</a:t>
            </a: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l-PL" sz="2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66E4022E-4B64-F541-A36A-DEF6B8F08DAA}"/>
              </a:ext>
            </a:extLst>
          </p:cNvPr>
          <p:cNvSpPr txBox="1">
            <a:spLocks/>
          </p:cNvSpPr>
          <p:nvPr/>
        </p:nvSpPr>
        <p:spPr>
          <a:xfrm>
            <a:off x="922284" y="2663246"/>
            <a:ext cx="5329660" cy="31523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l-PL" dirty="0" err="1"/>
              <a:t>porównywanie</a:t>
            </a:r>
            <a:r>
              <a:rPr lang="pl-PL" dirty="0"/>
              <a:t> miar wag i </a:t>
            </a:r>
            <a:r>
              <a:rPr lang="pl-PL" dirty="0" err="1"/>
              <a:t>długości</a:t>
            </a:r>
            <a:r>
              <a:rPr lang="pl-PL" dirty="0"/>
              <a:t>;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l-PL" dirty="0"/>
              <a:t>prawidłowe odczytywanie informacji </a:t>
            </a:r>
            <a:r>
              <a:rPr lang="pl-PL" dirty="0" err="1"/>
              <a:t>związanych</a:t>
            </a:r>
            <a:r>
              <a:rPr lang="pl-PL" dirty="0"/>
              <a:t> z czasem;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l-PL" dirty="0" err="1"/>
              <a:t>porównywanie</a:t>
            </a:r>
            <a:r>
              <a:rPr lang="pl-PL" dirty="0"/>
              <a:t> cen </a:t>
            </a:r>
            <a:r>
              <a:rPr lang="pl-PL" dirty="0" err="1"/>
              <a:t>towarów</a:t>
            </a:r>
            <a:r>
              <a:rPr lang="pl-PL" dirty="0"/>
              <a:t>, prawidłowego rozumienia informacji </a:t>
            </a:r>
            <a:br>
              <a:rPr lang="pl-PL" dirty="0"/>
            </a:br>
            <a:r>
              <a:rPr lang="pl-PL" dirty="0"/>
              <a:t>o promocjach i przecenach;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ctr">
              <a:buFont typeface="Arial" panose="020B0604020202020204" pitchFamily="34" charset="0"/>
              <a:buNone/>
            </a:pP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600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C5B64E1B-6743-3B4A-BF08-3AB532468521}"/>
              </a:ext>
            </a:extLst>
          </p:cNvPr>
          <p:cNvSpPr txBox="1">
            <a:spLocks/>
          </p:cNvSpPr>
          <p:nvPr/>
        </p:nvSpPr>
        <p:spPr>
          <a:xfrm>
            <a:off x="6594223" y="2689470"/>
            <a:ext cx="4572149" cy="3152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3100" dirty="0"/>
              <a:t>planowanie tras i </a:t>
            </a:r>
            <a:r>
              <a:rPr lang="pl-PL" sz="3100" dirty="0" err="1"/>
              <a:t>kosztów</a:t>
            </a:r>
            <a:r>
              <a:rPr lang="pl-PL" sz="3100" dirty="0"/>
              <a:t> </a:t>
            </a:r>
            <a:r>
              <a:rPr lang="pl-PL" sz="3100" dirty="0" err="1"/>
              <a:t>podróży</a:t>
            </a:r>
            <a:r>
              <a:rPr lang="pl-PL" sz="3100" dirty="0"/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3100" dirty="0"/>
              <a:t>rozumienie ofert bankowych;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3100" dirty="0"/>
              <a:t>przeliczanie walut;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3100" dirty="0"/>
              <a:t>prawidłowe odczytywanie </a:t>
            </a:r>
            <a:r>
              <a:rPr lang="pl-PL" sz="3100" dirty="0" err="1"/>
              <a:t>rachunków</a:t>
            </a:r>
            <a:r>
              <a:rPr lang="pl-PL" sz="3100" dirty="0"/>
              <a:t> za zakupy i opłaty.</a:t>
            </a:r>
            <a:endParaRPr lang="pl-PL" sz="31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600" dirty="0"/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54D730EF-63F0-3C4E-838A-BB5D673F2F66}"/>
              </a:ext>
            </a:extLst>
          </p:cNvPr>
          <p:cNvSpPr txBox="1">
            <a:spLocks/>
          </p:cNvSpPr>
          <p:nvPr/>
        </p:nvSpPr>
        <p:spPr>
          <a:xfrm>
            <a:off x="922284" y="1807536"/>
            <a:ext cx="9251731" cy="6804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b="1" dirty="0"/>
              <a:t>Doskonalone umiejętności </a:t>
            </a:r>
            <a:r>
              <a:rPr lang="pl-PL" b="1" dirty="0" err="1"/>
              <a:t>umożliwie</a:t>
            </a:r>
            <a:r>
              <a:rPr lang="pl-PL" b="1" dirty="0"/>
              <a:t> krytyczne podejście do problemów tj.: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F62178-7340-8644-80EA-B9280E0A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393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904067"/>
            <a:ext cx="10649607" cy="50335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l-PL" sz="1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NAUCZANIE REALISTYCZNE</a:t>
            </a:r>
          </a:p>
          <a:p>
            <a:pPr marL="0" indent="0">
              <a:buNone/>
            </a:pPr>
            <a:endParaRPr lang="pl-PL" sz="17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opiera </a:t>
            </a:r>
            <a:r>
              <a:rPr lang="pl-PL" dirty="0" err="1"/>
              <a:t>sie</a:t>
            </a:r>
            <a:r>
              <a:rPr lang="pl-PL" dirty="0"/>
              <a:t>̨ na sytuacjach naturalnych, </a:t>
            </a:r>
            <a:r>
              <a:rPr lang="pl-PL" dirty="0" err="1"/>
              <a:t>które</a:t>
            </a:r>
            <a:r>
              <a:rPr lang="pl-PL" dirty="0"/>
              <a:t> </a:t>
            </a:r>
            <a:r>
              <a:rPr lang="pl-PL" dirty="0" err="1"/>
              <a:t>uczen</a:t>
            </a:r>
            <a:r>
              <a:rPr lang="pl-PL" dirty="0"/>
              <a:t>́ spotyka w </a:t>
            </a:r>
            <a:r>
              <a:rPr lang="pl-PL" dirty="0" err="1"/>
              <a:t>życiu</a:t>
            </a:r>
            <a:r>
              <a:rPr lang="pl-PL" dirty="0"/>
              <a:t> codziennym;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stawia na </a:t>
            </a:r>
            <a:r>
              <a:rPr lang="pl-PL" dirty="0" err="1"/>
              <a:t>samodzielnośc</a:t>
            </a:r>
            <a:r>
              <a:rPr lang="pl-PL" dirty="0"/>
              <a:t>́ uczenia </a:t>
            </a:r>
            <a:r>
              <a:rPr lang="pl-PL" dirty="0" err="1"/>
              <a:t>sie</a:t>
            </a:r>
            <a:r>
              <a:rPr lang="pl-PL" dirty="0"/>
              <a:t>̨ – nauczyciel pomaga, ale nie narzuca i nie</a:t>
            </a:r>
            <a:br>
              <a:rPr lang="pl-PL" dirty="0"/>
            </a:br>
            <a:r>
              <a:rPr lang="pl-PL" dirty="0"/>
              <a:t>wskazuje sposobu </a:t>
            </a:r>
            <a:r>
              <a:rPr lang="pl-PL" dirty="0" err="1"/>
              <a:t>rozwiązania</a:t>
            </a:r>
            <a:r>
              <a:rPr lang="pl-PL" dirty="0"/>
              <a:t> problemu;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daje </a:t>
            </a:r>
            <a:r>
              <a:rPr lang="pl-PL" dirty="0" err="1"/>
              <a:t>możliwośc</a:t>
            </a:r>
            <a:r>
              <a:rPr lang="pl-PL" dirty="0"/>
              <a:t>́ </a:t>
            </a:r>
            <a:r>
              <a:rPr lang="pl-PL" dirty="0" err="1"/>
              <a:t>różnicowania</a:t>
            </a:r>
            <a:r>
              <a:rPr lang="pl-PL" dirty="0"/>
              <a:t> poziomu pracy </a:t>
            </a:r>
            <a:r>
              <a:rPr lang="pl-PL" dirty="0" err="1"/>
              <a:t>uczniów</a:t>
            </a:r>
            <a:r>
              <a:rPr lang="pl-PL" dirty="0"/>
              <a:t>;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nie wymaga stosowania wyuczonych </a:t>
            </a:r>
            <a:r>
              <a:rPr lang="pl-PL" dirty="0" err="1"/>
              <a:t>algorytmów</a:t>
            </a:r>
            <a:r>
              <a:rPr lang="pl-PL" dirty="0"/>
              <a:t>;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kształtuje </a:t>
            </a:r>
            <a:r>
              <a:rPr lang="pl-PL" dirty="0" err="1"/>
              <a:t>umiejętnośc</a:t>
            </a:r>
            <a:r>
              <a:rPr lang="pl-PL" dirty="0"/>
              <a:t>́ </a:t>
            </a:r>
            <a:r>
              <a:rPr lang="pl-PL" dirty="0" err="1"/>
              <a:t>współpracy</a:t>
            </a:r>
            <a:r>
              <a:rPr lang="pl-PL" dirty="0"/>
              <a:t> z innymi;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dirty="0" err="1"/>
              <a:t>umożliwia</a:t>
            </a:r>
            <a:r>
              <a:rPr lang="pl-PL" dirty="0"/>
              <a:t> refleksję i samokontrolę otrzymywanych </a:t>
            </a:r>
            <a:r>
              <a:rPr lang="pl-PL" dirty="0" err="1"/>
              <a:t>wyników</a:t>
            </a:r>
            <a:r>
              <a:rPr lang="pl-PL" dirty="0"/>
              <a:t>;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uczy </a:t>
            </a:r>
            <a:r>
              <a:rPr lang="pl-PL" dirty="0" err="1"/>
              <a:t>myślenia</a:t>
            </a:r>
            <a:r>
              <a:rPr lang="pl-PL" dirty="0"/>
              <a:t> matematycznego </a:t>
            </a:r>
            <a:r>
              <a:rPr lang="pl-PL" dirty="0" err="1"/>
              <a:t>umożliwiającego</a:t>
            </a:r>
            <a:r>
              <a:rPr lang="pl-PL" dirty="0"/>
              <a:t> zastosowanie znalezionych </a:t>
            </a:r>
            <a:r>
              <a:rPr lang="pl-PL" dirty="0" err="1"/>
              <a:t>rozwiązan</a:t>
            </a:r>
            <a:r>
              <a:rPr lang="pl-PL" dirty="0"/>
              <a:t>́ na inne zagadnienia.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9990A12-DD4C-5B4E-AA13-ADF942FB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4925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1114097"/>
            <a:ext cx="10649607" cy="50335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</a:rPr>
              <a:t>NAUCZANIE CZYNNOŚCIOWE</a:t>
            </a:r>
          </a:p>
          <a:p>
            <a:pPr marL="0" indent="0" algn="ctr">
              <a:buNone/>
            </a:pPr>
            <a:endParaRPr lang="pl-PL" sz="1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 err="1"/>
              <a:t>Zakładaja</a:t>
            </a:r>
            <a:r>
              <a:rPr lang="pl-PL" dirty="0"/>
              <a:t>̨ one, </a:t>
            </a:r>
            <a:r>
              <a:rPr lang="pl-PL" dirty="0" err="1"/>
              <a:t>że</a:t>
            </a:r>
            <a:r>
              <a:rPr lang="pl-PL" dirty="0"/>
              <a:t> proces ten przebiega od </a:t>
            </a:r>
            <a:r>
              <a:rPr lang="pl-PL" dirty="0" err="1"/>
              <a:t>czynności</a:t>
            </a:r>
            <a:r>
              <a:rPr lang="pl-PL" dirty="0"/>
              <a:t> konkretnych </a:t>
            </a:r>
            <a:br>
              <a:rPr lang="pl-PL" sz="2400" dirty="0"/>
            </a:br>
            <a:r>
              <a:rPr lang="pl-PL" dirty="0"/>
              <a:t>i </a:t>
            </a:r>
            <a:r>
              <a:rPr lang="pl-PL" dirty="0" err="1"/>
              <a:t>wyobrażeniowych</a:t>
            </a:r>
            <a:r>
              <a:rPr lang="pl-PL" dirty="0"/>
              <a:t> do operacji abstrakcyjnych </a:t>
            </a:r>
            <a:endParaRPr lang="pl-PL" sz="24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/>
              <a:t>Jako </a:t>
            </a:r>
            <a:r>
              <a:rPr lang="pl-PL" dirty="0" err="1"/>
              <a:t>główny</a:t>
            </a:r>
            <a:r>
              <a:rPr lang="pl-PL" dirty="0"/>
              <a:t> cel metoda stawia zdobycie przez ucznia wiedzy operatywnej</a:t>
            </a:r>
            <a:endParaRPr lang="pl-PL" sz="24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/>
              <a:t>Nacisk kładziony jest na </a:t>
            </a:r>
            <a:r>
              <a:rPr lang="pl-PL" dirty="0" err="1"/>
              <a:t>uporządkowanie</a:t>
            </a:r>
            <a:r>
              <a:rPr lang="pl-PL" dirty="0"/>
              <a:t>, precyzję, </a:t>
            </a:r>
            <a:r>
              <a:rPr lang="pl-PL" dirty="0" err="1"/>
              <a:t>klarownośc</a:t>
            </a:r>
            <a:r>
              <a:rPr lang="pl-PL" dirty="0"/>
              <a:t>́</a:t>
            </a:r>
            <a:br>
              <a:rPr lang="pl-PL" dirty="0"/>
            </a:br>
            <a:r>
              <a:rPr lang="pl-PL" dirty="0"/>
              <a:t>i prawidłowe zrozumienie </a:t>
            </a:r>
            <a:r>
              <a:rPr lang="pl-PL" dirty="0" err="1"/>
              <a:t>pojęc</a:t>
            </a:r>
            <a:r>
              <a:rPr lang="pl-PL" dirty="0"/>
              <a:t>́ matematycznych przez ucznia </a:t>
            </a:r>
            <a:endParaRPr lang="pl-PL" sz="24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/>
              <a:t>Liczy </a:t>
            </a:r>
            <a:r>
              <a:rPr lang="pl-PL" dirty="0" err="1"/>
              <a:t>sie</a:t>
            </a:r>
            <a:r>
              <a:rPr lang="pl-PL" dirty="0"/>
              <a:t>̨ nie tylko wiedza, lecz </a:t>
            </a:r>
            <a:r>
              <a:rPr lang="pl-PL" dirty="0" err="1"/>
              <a:t>także</a:t>
            </a:r>
            <a:r>
              <a:rPr lang="pl-PL" dirty="0"/>
              <a:t> </a:t>
            </a:r>
            <a:r>
              <a:rPr lang="pl-PL" dirty="0" err="1"/>
              <a:t>umiejętnośc</a:t>
            </a:r>
            <a:r>
              <a:rPr lang="pl-PL" dirty="0"/>
              <a:t>́ jej zastosowania. </a:t>
            </a:r>
            <a:endParaRPr lang="pl-PL" sz="24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2400" dirty="0"/>
              <a:t>,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65143B6-8FFA-5343-B696-159E1B33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371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1282203"/>
            <a:ext cx="10857615" cy="47247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800" b="1" dirty="0">
                <a:solidFill>
                  <a:schemeClr val="accent5">
                    <a:lumMod val="75000"/>
                  </a:schemeClr>
                </a:solidFill>
              </a:rPr>
              <a:t>NAUCZANIE CZYNNOŚCIOWE</a:t>
            </a: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2400" dirty="0"/>
              <a:t>Proces matematycznego poznania </a:t>
            </a: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9653126-5CB5-EA40-993F-8C94DE243112}"/>
              </a:ext>
            </a:extLst>
          </p:cNvPr>
          <p:cNvSpPr/>
          <p:nvPr/>
        </p:nvSpPr>
        <p:spPr>
          <a:xfrm>
            <a:off x="1134386" y="2049754"/>
            <a:ext cx="9741622" cy="3082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/>
              <a:t>Metoda czynnościowa pozwala na wykorzystanie realnych sytuacji do formułowania pojęć abstrakcyjnych </a:t>
            </a:r>
          </a:p>
          <a:p>
            <a:br>
              <a:rPr lang="pl-PL" dirty="0"/>
            </a:br>
            <a:endParaRPr lang="pl-PL" sz="2400" dirty="0"/>
          </a:p>
          <a:p>
            <a:pPr algn="ctr">
              <a:lnSpc>
                <a:spcPct val="150000"/>
              </a:lnSpc>
            </a:pPr>
            <a:endParaRPr lang="pl-PL" sz="2400" dirty="0"/>
          </a:p>
          <a:p>
            <a:pPr algn="ctr">
              <a:lnSpc>
                <a:spcPct val="150000"/>
              </a:lnSpc>
            </a:pPr>
            <a:endParaRPr lang="pl-PL" sz="2400" dirty="0"/>
          </a:p>
          <a:p>
            <a:pPr algn="ctr">
              <a:lnSpc>
                <a:spcPct val="150000"/>
              </a:lnSpc>
            </a:pPr>
            <a:endParaRPr lang="pl-PL" sz="2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9AD7E83-2B67-7F46-9E1F-4A3C1E2DE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7920126"/>
              </p:ext>
            </p:extLst>
          </p:nvPr>
        </p:nvGraphicFramePr>
        <p:xfrm>
          <a:off x="1736561" y="1907232"/>
          <a:ext cx="9229060" cy="409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7AE126D6-7C2E-AF40-B584-902C073C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1118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1114097"/>
            <a:ext cx="10649607" cy="5033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</a:rPr>
              <a:t>NAUCZANIE CZYNNOŚCIOWE</a:t>
            </a:r>
          </a:p>
          <a:p>
            <a:pPr marL="0" indent="0" algn="ctr">
              <a:buNone/>
            </a:pPr>
            <a:endParaRPr lang="pl-PL" sz="1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Interioryzacja</a:t>
            </a:r>
            <a:r>
              <a:rPr lang="pl-PL" b="1" dirty="0"/>
              <a:t> </a:t>
            </a:r>
            <a:r>
              <a:rPr lang="pl-PL" dirty="0"/>
              <a:t>to proces na </a:t>
            </a:r>
            <a:r>
              <a:rPr lang="pl-PL" dirty="0" err="1"/>
              <a:t>płaszczyźnie</a:t>
            </a:r>
            <a:r>
              <a:rPr lang="pl-PL" dirty="0"/>
              <a:t> psychologicznej. </a:t>
            </a:r>
            <a:r>
              <a:rPr lang="pl-PL" dirty="0" err="1"/>
              <a:t>Szczególna</a:t>
            </a:r>
            <a:r>
              <a:rPr lang="pl-PL" dirty="0"/>
              <a:t>̨ funkcję odgrywa w momencie, gdy wprowadzane </a:t>
            </a:r>
            <a:r>
              <a:rPr lang="pl-PL" dirty="0" err="1"/>
              <a:t>sa</a:t>
            </a:r>
            <a:r>
              <a:rPr lang="pl-PL" dirty="0"/>
              <a:t>̨ nowe </a:t>
            </a:r>
            <a:r>
              <a:rPr lang="pl-PL" dirty="0" err="1"/>
              <a:t>pojęcia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następuje</a:t>
            </a:r>
            <a:r>
              <a:rPr lang="pl-PL" dirty="0"/>
              <a:t> </a:t>
            </a:r>
            <a:r>
              <a:rPr lang="pl-PL" dirty="0" err="1"/>
              <a:t>przejście</a:t>
            </a:r>
            <a:r>
              <a:rPr lang="pl-PL" dirty="0"/>
              <a:t> od obrazu realnego przedmiotu, przez jego odwzorowania w zeszycie ucznia </a:t>
            </a:r>
            <a:r>
              <a:rPr lang="pl-PL" dirty="0" err="1"/>
              <a:t>az</a:t>
            </a:r>
            <a:r>
              <a:rPr lang="pl-PL" dirty="0"/>
              <a:t>̇ do stworzenia symbolicznego obiektu matematycznego, </a:t>
            </a:r>
            <a:r>
              <a:rPr lang="pl-PL" dirty="0" err="1"/>
              <a:t>przedstawiającego</a:t>
            </a:r>
            <a:r>
              <a:rPr lang="pl-PL" dirty="0"/>
              <a:t> umownie jego cechy. </a:t>
            </a:r>
            <a:br>
              <a:rPr lang="pl-PL" dirty="0"/>
            </a:br>
            <a:endParaRPr lang="pl-PL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l-PL" sz="2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B10A833-A042-FE48-926C-599CA8F5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591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1114097"/>
            <a:ext cx="10649607" cy="5033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</a:rPr>
              <a:t>NAUCZANIE CZYNNOŚCIOWE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Asymilacja</a:t>
            </a:r>
            <a:r>
              <a:rPr lang="pl-PL" b="1" dirty="0"/>
              <a:t> -  </a:t>
            </a:r>
            <a:r>
              <a:rPr lang="pl-PL" dirty="0"/>
              <a:t>mamy z nią do czynienia, gdy wytworzone </a:t>
            </a:r>
            <a:r>
              <a:rPr lang="pl-PL" dirty="0" err="1"/>
              <a:t>wcześniej</a:t>
            </a:r>
            <a:r>
              <a:rPr lang="pl-PL" dirty="0"/>
              <a:t> schematy </a:t>
            </a:r>
            <a:r>
              <a:rPr lang="pl-PL" dirty="0" err="1"/>
              <a:t>daja</a:t>
            </a:r>
            <a:r>
              <a:rPr lang="pl-PL" dirty="0"/>
              <a:t>̨ </a:t>
            </a:r>
            <a:r>
              <a:rPr lang="pl-PL" dirty="0" err="1"/>
              <a:t>sie</a:t>
            </a:r>
            <a:r>
              <a:rPr lang="pl-PL" dirty="0"/>
              <a:t>̨ </a:t>
            </a:r>
            <a:r>
              <a:rPr lang="pl-PL" dirty="0" err="1"/>
              <a:t>zastosowac</a:t>
            </a:r>
            <a:r>
              <a:rPr lang="pl-PL" dirty="0"/>
              <a:t>́ do poszerzenia </a:t>
            </a:r>
            <a:r>
              <a:rPr lang="pl-PL" dirty="0" err="1"/>
              <a:t>umiejętności</a:t>
            </a:r>
            <a:r>
              <a:rPr lang="pl-PL" dirty="0"/>
              <a:t>. Przykładem asymilacji jest </a:t>
            </a:r>
            <a:r>
              <a:rPr lang="pl-PL" dirty="0" err="1"/>
              <a:t>rozwiązywanie</a:t>
            </a:r>
            <a:r>
              <a:rPr lang="pl-PL" dirty="0"/>
              <a:t> przez ucznia typowego zadania </a:t>
            </a:r>
            <a:r>
              <a:rPr lang="pl-PL" dirty="0" err="1"/>
              <a:t>dzięki</a:t>
            </a:r>
            <a:r>
              <a:rPr lang="pl-PL" dirty="0"/>
              <a:t> poznanej przez niego </a:t>
            </a:r>
            <a:r>
              <a:rPr lang="pl-PL" dirty="0" err="1"/>
              <a:t>wcześniej</a:t>
            </a:r>
            <a:r>
              <a:rPr lang="pl-PL" dirty="0"/>
              <a:t> metodzie.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l-PL" sz="2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5BDF5C-1F7E-9948-8090-1EFAF189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090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1280120"/>
            <a:ext cx="10649607" cy="5033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</a:rPr>
              <a:t>NAUCZANIE CZYNNOŚCIOWE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Akomodacja </a:t>
            </a:r>
            <a:r>
              <a:rPr lang="pl-PL" dirty="0"/>
              <a:t>występuje, gdy napotkany problem pokazuje, </a:t>
            </a:r>
            <a:r>
              <a:rPr lang="pl-PL" dirty="0" err="1"/>
              <a:t>że</a:t>
            </a:r>
            <a:r>
              <a:rPr lang="pl-PL" dirty="0"/>
              <a:t> znane schematy nie wystarczają̨ do jego rozwiązania.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/>
              <a:t>Następuje proces twórczy – uczeń poszukuje</a:t>
            </a:r>
            <a:br>
              <a:rPr lang="pl-PL" dirty="0"/>
            </a:br>
            <a:r>
              <a:rPr lang="pl-PL" dirty="0"/>
              <a:t>i odkrywa nowy schemat postepowania.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/>
              <a:t>Efektem tego procesu jest poszerzenie jego wiedzy i umiejętności.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l-PL" sz="2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49AC06-D2C2-2D4F-9CCF-6340622D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475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1402352"/>
            <a:ext cx="10649607" cy="5033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</a:rPr>
              <a:t>NAUCZANIE CZYNNOŚCIOWE</a:t>
            </a:r>
            <a:br>
              <a:rPr lang="pl-PL" sz="3200" b="1" dirty="0">
                <a:solidFill>
                  <a:schemeClr val="bg1">
                    <a:lumMod val="50000"/>
                  </a:schemeClr>
                </a:solidFill>
              </a:rPr>
            </a:b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Rocznica miedzy obiema metodami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Metoda </a:t>
            </a:r>
            <a:r>
              <a:rPr lang="pl-PL" b="1" dirty="0" err="1"/>
              <a:t>czynnościowa</a:t>
            </a:r>
            <a:r>
              <a:rPr lang="pl-PL" b="1" dirty="0"/>
              <a:t> </a:t>
            </a:r>
            <a:r>
              <a:rPr lang="pl-PL" dirty="0"/>
              <a:t>kładzie nacisk na </a:t>
            </a:r>
            <a:r>
              <a:rPr lang="pl-PL" dirty="0" err="1"/>
              <a:t>czynności</a:t>
            </a:r>
            <a:r>
              <a:rPr lang="pl-PL" dirty="0"/>
              <a:t> potrzebne do skonstruowania </a:t>
            </a:r>
            <a:r>
              <a:rPr lang="pl-PL" dirty="0" err="1"/>
              <a:t>pojęcia</a:t>
            </a:r>
            <a:r>
              <a:rPr lang="pl-PL" dirty="0"/>
              <a:t> matematycznego, a </a:t>
            </a:r>
            <a:r>
              <a:rPr lang="pl-PL" dirty="0" err="1"/>
              <a:t>następnie</a:t>
            </a:r>
            <a:r>
              <a:rPr lang="pl-PL" dirty="0"/>
              <a:t> przypisanie go do sytuacji rzeczywistej, natomiast w </a:t>
            </a:r>
            <a:r>
              <a:rPr lang="pl-PL" b="1" dirty="0"/>
              <a:t>metodzie realistycznej </a:t>
            </a:r>
            <a:r>
              <a:rPr lang="pl-PL" dirty="0"/>
              <a:t>proces ten przebiega odwrotnie.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l-PL" sz="2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3002236-99E1-B145-A30B-D34A3025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5118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1282204"/>
            <a:ext cx="10857615" cy="5253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100" b="1" dirty="0">
                <a:solidFill>
                  <a:schemeClr val="accent5">
                    <a:lumMod val="75000"/>
                  </a:schemeClr>
                </a:solidFill>
              </a:rPr>
              <a:t>NAUCZANIE CZYNNOŚCIOWE</a:t>
            </a:r>
          </a:p>
          <a:p>
            <a:pPr marL="0" indent="0" algn="ctr">
              <a:buNone/>
            </a:pPr>
            <a:endParaRPr lang="pl-PL" sz="9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l-PL" sz="2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66E4022E-4B64-F541-A36A-DEF6B8F08DAA}"/>
              </a:ext>
            </a:extLst>
          </p:cNvPr>
          <p:cNvSpPr txBox="1">
            <a:spLocks/>
          </p:cNvSpPr>
          <p:nvPr/>
        </p:nvSpPr>
        <p:spPr>
          <a:xfrm>
            <a:off x="833344" y="2387393"/>
            <a:ext cx="5329660" cy="31523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 err="1"/>
              <a:t>ćwiczenia</a:t>
            </a:r>
            <a:r>
              <a:rPr lang="pl-PL" dirty="0"/>
              <a:t> wprost,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zadania odwrotne do poprzednich,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zadania tej samej </a:t>
            </a:r>
            <a:r>
              <a:rPr lang="pl-PL" dirty="0" err="1"/>
              <a:t>czynności</a:t>
            </a:r>
            <a:r>
              <a:rPr lang="pl-PL" dirty="0"/>
              <a:t> </a:t>
            </a:r>
            <a:r>
              <a:rPr lang="pl-PL" dirty="0" err="1"/>
              <a:t>myślowej</a:t>
            </a:r>
            <a:r>
              <a:rPr lang="pl-PL" dirty="0"/>
              <a:t> na </a:t>
            </a:r>
            <a:r>
              <a:rPr lang="pl-PL" dirty="0" err="1"/>
              <a:t>różnych</a:t>
            </a:r>
            <a:r>
              <a:rPr lang="pl-PL" dirty="0"/>
              <a:t> materiałach, w </a:t>
            </a:r>
            <a:r>
              <a:rPr lang="pl-PL" dirty="0" err="1"/>
              <a:t>różnych</a:t>
            </a:r>
            <a:r>
              <a:rPr lang="pl-PL" dirty="0"/>
              <a:t> </a:t>
            </a:r>
            <a:r>
              <a:rPr lang="pl-PL" dirty="0" err="1"/>
              <a:t>położeniach</a:t>
            </a:r>
            <a:r>
              <a:rPr lang="pl-PL" dirty="0"/>
              <a:t>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z zastosowaniem </a:t>
            </a:r>
            <a:r>
              <a:rPr lang="pl-PL" dirty="0" err="1"/>
              <a:t>różnych</a:t>
            </a:r>
            <a:r>
              <a:rPr lang="pl-PL" dirty="0"/>
              <a:t> zmiennych, </a:t>
            </a:r>
            <a:br>
              <a:rPr lang="pl-PL" dirty="0"/>
            </a:br>
            <a:r>
              <a:rPr lang="pl-PL" dirty="0"/>
              <a:t>w </a:t>
            </a:r>
            <a:r>
              <a:rPr lang="pl-PL" dirty="0" err="1"/>
              <a:t>różnych</a:t>
            </a:r>
            <a:r>
              <a:rPr lang="pl-PL" dirty="0"/>
              <a:t> sytuacjach,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ctr">
              <a:buFont typeface="Arial" panose="020B0604020202020204" pitchFamily="34" charset="0"/>
              <a:buNone/>
            </a:pP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600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C5B64E1B-6743-3B4A-BF08-3AB532468521}"/>
              </a:ext>
            </a:extLst>
          </p:cNvPr>
          <p:cNvSpPr txBox="1">
            <a:spLocks/>
          </p:cNvSpPr>
          <p:nvPr/>
        </p:nvSpPr>
        <p:spPr>
          <a:xfrm>
            <a:off x="6251944" y="2063656"/>
            <a:ext cx="5527955" cy="37519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 err="1"/>
              <a:t>ćwiczenia</a:t>
            </a:r>
            <a:r>
              <a:rPr lang="pl-PL" dirty="0"/>
              <a:t> </a:t>
            </a:r>
            <a:r>
              <a:rPr lang="pl-PL" dirty="0" err="1"/>
              <a:t>prowadzące</a:t>
            </a:r>
            <a:r>
              <a:rPr lang="pl-PL" dirty="0"/>
              <a:t> do </a:t>
            </a:r>
            <a:r>
              <a:rPr lang="pl-PL" dirty="0" err="1"/>
              <a:t>różnych</a:t>
            </a:r>
            <a:r>
              <a:rPr lang="pl-PL" dirty="0"/>
              <a:t> </a:t>
            </a:r>
            <a:r>
              <a:rPr lang="pl-PL" dirty="0" err="1"/>
              <a:t>ciągów</a:t>
            </a:r>
            <a:r>
              <a:rPr lang="pl-PL" dirty="0"/>
              <a:t> </a:t>
            </a:r>
            <a:r>
              <a:rPr lang="pl-PL" dirty="0" err="1"/>
              <a:t>czynności</a:t>
            </a:r>
            <a:r>
              <a:rPr lang="pl-PL" dirty="0"/>
              <a:t> o tym samym rezultacie,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 err="1"/>
              <a:t>ćwiczenia</a:t>
            </a:r>
            <a:r>
              <a:rPr lang="pl-PL" dirty="0"/>
              <a:t> w słownym opisie </a:t>
            </a:r>
            <a:r>
              <a:rPr lang="pl-PL" dirty="0" err="1"/>
              <a:t>czynności</a:t>
            </a:r>
            <a:r>
              <a:rPr lang="pl-PL" dirty="0"/>
              <a:t> danego rodzaju,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 err="1"/>
              <a:t>ćwiczenia</a:t>
            </a:r>
            <a:r>
              <a:rPr lang="pl-PL" dirty="0"/>
              <a:t> </a:t>
            </a:r>
            <a:r>
              <a:rPr lang="pl-PL" dirty="0" err="1"/>
              <a:t>prowokujące</a:t>
            </a:r>
            <a:r>
              <a:rPr lang="pl-PL" dirty="0"/>
              <a:t> konflikt </a:t>
            </a:r>
            <a:r>
              <a:rPr lang="pl-PL" dirty="0" err="1"/>
              <a:t>myślowy</a:t>
            </a:r>
            <a:r>
              <a:rPr lang="pl-PL" dirty="0"/>
              <a:t>,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/>
              <a:t>zadania o </a:t>
            </a:r>
            <a:r>
              <a:rPr lang="pl-PL" dirty="0" err="1"/>
              <a:t>różnych</a:t>
            </a:r>
            <a:r>
              <a:rPr lang="pl-PL" dirty="0"/>
              <a:t> formach przedstawiania, ilustrowania lub zapisu.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600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0A4010A-83B4-0245-BB37-410DE85270D9}"/>
              </a:ext>
            </a:extLst>
          </p:cNvPr>
          <p:cNvSpPr/>
          <p:nvPr/>
        </p:nvSpPr>
        <p:spPr>
          <a:xfrm>
            <a:off x="922284" y="1728969"/>
            <a:ext cx="7073400" cy="644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pl-PL" sz="2400" b="1" dirty="0"/>
              <a:t>Przykładowa lista ćwiczeń: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FC62A97-54D5-DE4F-AD4F-329ADA6A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119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1114097"/>
            <a:ext cx="10649607" cy="470148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l-PL" sz="4500" b="1" dirty="0">
                <a:solidFill>
                  <a:schemeClr val="accent6">
                    <a:lumMod val="75000"/>
                  </a:schemeClr>
                </a:solidFill>
              </a:rPr>
              <a:t>NAUCZANIE PROBLEMOWE</a:t>
            </a:r>
          </a:p>
          <a:p>
            <a:pPr marL="0" indent="0" algn="ctr">
              <a:buNone/>
            </a:pPr>
            <a:endParaRPr lang="pl-PL" sz="1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3000" dirty="0"/>
              <a:t>polega na kierowaniu pracą </a:t>
            </a:r>
            <a:r>
              <a:rPr lang="pl-PL" sz="3000" dirty="0" err="1"/>
              <a:t>uczniów</a:t>
            </a:r>
            <a:r>
              <a:rPr lang="pl-PL" sz="3000" dirty="0"/>
              <a:t>, </a:t>
            </a:r>
            <a:r>
              <a:rPr lang="pl-PL" sz="3000" dirty="0" err="1"/>
              <a:t>którzy</a:t>
            </a:r>
            <a:r>
              <a:rPr lang="pl-PL" sz="3000" dirty="0"/>
              <a:t> </a:t>
            </a:r>
            <a:r>
              <a:rPr lang="pl-PL" sz="3000" dirty="0" err="1"/>
              <a:t>zdobywaja</a:t>
            </a:r>
            <a:r>
              <a:rPr lang="pl-PL" sz="3000" dirty="0"/>
              <a:t>̨ nowe </a:t>
            </a:r>
            <a:r>
              <a:rPr lang="pl-PL" sz="3000" dirty="0" err="1"/>
              <a:t>wiadomości</a:t>
            </a:r>
            <a:r>
              <a:rPr lang="pl-PL" sz="3000" dirty="0"/>
              <a:t> i </a:t>
            </a:r>
            <a:r>
              <a:rPr lang="pl-PL" sz="3000" dirty="0" err="1"/>
              <a:t>umiejętności</a:t>
            </a:r>
            <a:r>
              <a:rPr lang="pl-PL" sz="3000" dirty="0"/>
              <a:t>, </a:t>
            </a:r>
            <a:r>
              <a:rPr lang="pl-PL" sz="3000" dirty="0" err="1"/>
              <a:t>rozwiązując</a:t>
            </a:r>
            <a:r>
              <a:rPr lang="pl-PL" sz="3000" dirty="0"/>
              <a:t> problemy teoretyczne i praktyczne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3000" dirty="0"/>
              <a:t>Zaletami są: </a:t>
            </a:r>
            <a:r>
              <a:rPr lang="pl-PL" sz="3000" dirty="0" err="1"/>
              <a:t>większy</a:t>
            </a:r>
            <a:r>
              <a:rPr lang="pl-PL" sz="3000" dirty="0"/>
              <a:t> udział procesu uczenia </a:t>
            </a:r>
            <a:r>
              <a:rPr lang="pl-PL" sz="3000" dirty="0" err="1"/>
              <a:t>sie</a:t>
            </a:r>
            <a:r>
              <a:rPr lang="pl-PL" sz="3000" dirty="0"/>
              <a:t>̨ nad procesem nauczania, aktywizacja ucznia, kształcenie jego </a:t>
            </a:r>
            <a:r>
              <a:rPr lang="pl-PL" sz="3000" dirty="0" err="1"/>
              <a:t>samodzielności</a:t>
            </a:r>
            <a:r>
              <a:rPr lang="pl-PL" sz="3000" dirty="0"/>
              <a:t> w </a:t>
            </a:r>
            <a:r>
              <a:rPr lang="pl-PL" sz="3000" dirty="0" err="1"/>
              <a:t>myśleniu</a:t>
            </a:r>
            <a:r>
              <a:rPr lang="pl-PL" sz="3000" dirty="0"/>
              <a:t>, doskonalenie </a:t>
            </a:r>
            <a:r>
              <a:rPr lang="pl-PL" sz="3000" dirty="0" err="1"/>
              <a:t>umiejętności</a:t>
            </a:r>
            <a:r>
              <a:rPr lang="pl-PL" sz="3000" dirty="0"/>
              <a:t> poznawczych i praktycznych.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3000" dirty="0"/>
              <a:t>Zadaniem nauczyciela jest przedstawianie </a:t>
            </a:r>
            <a:r>
              <a:rPr lang="pl-PL" sz="3000" dirty="0" err="1"/>
              <a:t>problemów</a:t>
            </a:r>
            <a:r>
              <a:rPr lang="pl-PL" sz="3000" dirty="0"/>
              <a:t>, powstrzymanie </a:t>
            </a:r>
            <a:r>
              <a:rPr lang="pl-PL" sz="3000" dirty="0" err="1"/>
              <a:t>sie</a:t>
            </a:r>
            <a:r>
              <a:rPr lang="pl-PL" sz="3000" dirty="0"/>
              <a:t>̨ przed przekazywaniem uczniom gotowych i schematycznych </a:t>
            </a:r>
            <a:r>
              <a:rPr lang="pl-PL" sz="3000" dirty="0" err="1"/>
              <a:t>rozwiązan</a:t>
            </a:r>
            <a:r>
              <a:rPr lang="pl-PL" sz="3000" dirty="0"/>
              <a:t>́ na rzecz pozostawienia im sporej </a:t>
            </a:r>
            <a:r>
              <a:rPr lang="pl-PL" sz="3000" dirty="0" err="1"/>
              <a:t>dowolności</a:t>
            </a:r>
            <a:r>
              <a:rPr lang="pl-PL" sz="3000" dirty="0"/>
              <a:t> w wyborze </a:t>
            </a:r>
            <a:r>
              <a:rPr lang="pl-PL" sz="3000" dirty="0" err="1"/>
              <a:t>rozwiązania</a:t>
            </a:r>
            <a:r>
              <a:rPr lang="pl-PL" sz="3000" dirty="0"/>
              <a:t>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3000" dirty="0"/>
              <a:t>Uczniowie </a:t>
            </a:r>
            <a:r>
              <a:rPr lang="pl-PL" sz="3000" dirty="0" err="1"/>
              <a:t>moga</a:t>
            </a:r>
            <a:r>
              <a:rPr lang="pl-PL" sz="3000" dirty="0"/>
              <a:t>̨ </a:t>
            </a:r>
            <a:r>
              <a:rPr lang="pl-PL" sz="3000" dirty="0" err="1"/>
              <a:t>zajmowac</a:t>
            </a:r>
            <a:r>
              <a:rPr lang="pl-PL" sz="3000" dirty="0"/>
              <a:t>́ </a:t>
            </a:r>
            <a:r>
              <a:rPr lang="pl-PL" sz="3000" dirty="0" err="1"/>
              <a:t>sie</a:t>
            </a:r>
            <a:r>
              <a:rPr lang="pl-PL" sz="3000" dirty="0"/>
              <a:t>̨ postawionym przez nauczyciela problemem indywidualnie, ale najlepsze wyniki z reguły daje praca zespołowa.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BAFC3E5-26F9-2146-B42F-6696BA78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88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2495" y="1026084"/>
            <a:ext cx="9825403" cy="4845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750" b="1" dirty="0"/>
              <a:t>PROGRAM DRUGIEGO DNIA SZKOLENIA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1750" dirty="0"/>
              <a:t>Tematyka: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1750" b="1" dirty="0" err="1"/>
              <a:t>Rozwój</a:t>
            </a:r>
            <a:r>
              <a:rPr lang="pl-PL" sz="1750" b="1" dirty="0"/>
              <a:t> kompetencji kluczowych w procesie edukacji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1750" dirty="0"/>
              <a:t>Wpływ kompetencji kluczowych na sprawne funkcjonowanie dzieci w dorosłym życiu i na rynku pracy.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1750" dirty="0"/>
              <a:t>Kompetencje kluczowe w zapisach podstawy programowej oraz wymaganiach państwa wobec szkół </a:t>
            </a:r>
            <a:br>
              <a:rPr lang="pl-PL" sz="1750" dirty="0"/>
            </a:br>
            <a:r>
              <a:rPr lang="pl-PL" sz="1750" dirty="0"/>
              <a:t>i placówek.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1750" dirty="0" err="1"/>
              <a:t>Ponadprzedmiotowy</a:t>
            </a:r>
            <a:r>
              <a:rPr lang="pl-PL" sz="1750" dirty="0"/>
              <a:t> charakter kompetencji kluczowych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1750" dirty="0"/>
              <a:t>Rola rożnych podmiotów środowiska szkolnego w kształtowaniu kompetencji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1750" dirty="0"/>
              <a:t>Zadania osoby wspomagającej szkoły w procesie kształtowania kompetencji kluczowych uczniów.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1750" b="1" dirty="0"/>
              <a:t>Rozwój kompetencji matematyczno-przyrodniczych na II etapie edukacyjnym</a:t>
            </a:r>
            <a:r>
              <a:rPr lang="pl-PL" sz="1750" dirty="0"/>
              <a:t>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1750" dirty="0"/>
              <a:t>Istotne elementy kompetencji matematyczno-przyrodniczych kształtowane w klasach IV–VIII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l-PL" sz="20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l-PL" sz="18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8017D44-574B-DA43-A2CA-D82DB2DB8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602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1282203"/>
            <a:ext cx="10857615" cy="47247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800" b="1" dirty="0">
                <a:solidFill>
                  <a:schemeClr val="accent2">
                    <a:lumMod val="75000"/>
                  </a:schemeClr>
                </a:solidFill>
              </a:rPr>
              <a:t>NAUCZANIE PROBLEMOWE</a:t>
            </a: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2400" dirty="0"/>
              <a:t>Etapy pracy nauczyciela</a:t>
            </a:r>
          </a:p>
          <a:p>
            <a:pPr marL="0" indent="0" algn="ctr">
              <a:buNone/>
            </a:pPr>
            <a:endParaRPr lang="pl-PL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9AD7E83-2B67-7F46-9E1F-4A3C1E2DE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817427"/>
              </p:ext>
            </p:extLst>
          </p:nvPr>
        </p:nvGraphicFramePr>
        <p:xfrm>
          <a:off x="922284" y="1104004"/>
          <a:ext cx="10231425" cy="508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0044927-4C06-184E-879F-C9D79BDE8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31474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1114097"/>
            <a:ext cx="10649607" cy="496772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sz="4100" b="1" dirty="0">
                <a:solidFill>
                  <a:schemeClr val="accent6">
                    <a:lumMod val="75000"/>
                  </a:schemeClr>
                </a:solidFill>
              </a:rPr>
              <a:t>NAUCZANIE PROBLEMOWE</a:t>
            </a:r>
          </a:p>
          <a:p>
            <a:pPr marL="0" indent="0" algn="ctr">
              <a:buNone/>
            </a:pPr>
            <a:endParaRPr lang="pl-PL" sz="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dirty="0"/>
              <a:t>Złożone i dobrze postawione uczniom zadania umożliwiają̨ realizowanie </a:t>
            </a:r>
            <a:r>
              <a:rPr lang="pl-PL" b="1" dirty="0"/>
              <a:t>zasad dydaktycznych</a:t>
            </a:r>
            <a:r>
              <a:rPr lang="pl-PL" dirty="0"/>
              <a:t>: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l-PL" dirty="0"/>
              <a:t>świadomej aktywności uczniów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l-PL" dirty="0"/>
              <a:t>poglądowości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l-PL" dirty="0"/>
              <a:t>stopniowania trudności lub zasada przystępności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l-PL" dirty="0"/>
              <a:t>systematyczności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l-PL" dirty="0"/>
              <a:t>indywidualizacji i zespołowości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l-PL" dirty="0"/>
              <a:t>trwałości wiedzy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3200" dirty="0">
              <a:effectLst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F51818-3530-024E-A26B-A601CACE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487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1114097"/>
            <a:ext cx="10649607" cy="4967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>Funkcje pytań w myśleniu matematycznym</a:t>
            </a:r>
          </a:p>
          <a:p>
            <a:pPr marL="0" indent="0" algn="ctr">
              <a:buNone/>
            </a:pPr>
            <a:endParaRPr lang="pl-PL" sz="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3200" dirty="0">
              <a:effectLst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5E13A23-183B-0D48-B624-A47B530FB3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887" y="1384301"/>
            <a:ext cx="5253713" cy="4431286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E44703C-5A53-5041-B7A0-A966EF35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1757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5938" y="1282203"/>
            <a:ext cx="10649607" cy="4615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Ćwiczenia na logiczne i matematyczne myślenie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68CE19B-B4EB-324B-86A0-91105047346B}"/>
              </a:ext>
            </a:extLst>
          </p:cNvPr>
          <p:cNvSpPr txBox="1"/>
          <p:nvPr/>
        </p:nvSpPr>
        <p:spPr>
          <a:xfrm>
            <a:off x="1315435" y="1743739"/>
            <a:ext cx="10398640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500" b="1" dirty="0"/>
              <a:t>Zad. 1</a:t>
            </a:r>
          </a:p>
          <a:p>
            <a:pPr>
              <a:lnSpc>
                <a:spcPct val="150000"/>
              </a:lnSpc>
            </a:pPr>
            <a:r>
              <a:rPr lang="pl-PL" sz="2500" dirty="0"/>
              <a:t>Odkryj zasadę̨, zgodnie z którą uszeregowane są̨ liczby i odgadnij, jaka liczba będzie następna.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UcPeriod"/>
            </a:pPr>
            <a:r>
              <a:rPr lang="pl-PL" sz="2500" dirty="0"/>
              <a:t>2, 4, 6, 8, ?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UcPeriod"/>
            </a:pPr>
            <a:r>
              <a:rPr lang="pl-PL" sz="2500" dirty="0"/>
              <a:t>9, 14, 19, 24, ?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UcPeriod"/>
            </a:pPr>
            <a:r>
              <a:rPr lang="pl-PL" sz="2500" dirty="0"/>
              <a:t>20, 16, 12, 8, ?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UcPeriod"/>
            </a:pPr>
            <a:r>
              <a:rPr lang="pl-PL" sz="2500" dirty="0"/>
              <a:t>10, 20, 30, 40, ? </a:t>
            </a: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14681A6-2493-E044-93D4-31EE9476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3383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5938" y="1282203"/>
            <a:ext cx="10649607" cy="4615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68CE19B-B4EB-324B-86A0-91105047346B}"/>
              </a:ext>
            </a:extLst>
          </p:cNvPr>
          <p:cNvSpPr txBox="1"/>
          <p:nvPr/>
        </p:nvSpPr>
        <p:spPr>
          <a:xfrm>
            <a:off x="1005085" y="1194193"/>
            <a:ext cx="103986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/>
              <a:t>Zad. 2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Znajdź analogię.</a:t>
            </a:r>
          </a:p>
          <a:p>
            <a:pPr>
              <a:lnSpc>
                <a:spcPct val="150000"/>
              </a:lnSpc>
            </a:pPr>
            <a:endParaRPr lang="pl-PL" sz="2800" dirty="0"/>
          </a:p>
          <a:p>
            <a:pPr>
              <a:lnSpc>
                <a:spcPct val="150000"/>
              </a:lnSpc>
            </a:pPr>
            <a:r>
              <a:rPr lang="pl-PL" sz="2800" dirty="0"/>
              <a:t>Piekarnia ma się̨ tak do pieczywa, jak cukiernia do.............. 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Mleczarnia do..............</a:t>
            </a:r>
            <a:br>
              <a:rPr lang="pl-PL" sz="2800" dirty="0"/>
            </a:br>
            <a:r>
              <a:rPr lang="pl-PL" sz="2800" dirty="0"/>
              <a:t>Drogeria do.............. </a:t>
            </a: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A37BA3A-0C65-1243-BF8F-7FFF5E31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579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5938" y="1282203"/>
            <a:ext cx="10649607" cy="4615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68CE19B-B4EB-324B-86A0-91105047346B}"/>
              </a:ext>
            </a:extLst>
          </p:cNvPr>
          <p:cNvSpPr txBox="1"/>
          <p:nvPr/>
        </p:nvSpPr>
        <p:spPr>
          <a:xfrm>
            <a:off x="1315435" y="1114097"/>
            <a:ext cx="103986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/>
              <a:t>Zad. 3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Odgadnij liczbę w słowach. 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Przykład: Kot ma się̨ tak do 1, jak pies do 2, mama do 2. Wiec: 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	• dom – .............. </a:t>
            </a:r>
            <a:br>
              <a:rPr lang="pl-PL" sz="2400" dirty="0"/>
            </a:br>
            <a:r>
              <a:rPr lang="pl-PL" sz="2400" dirty="0"/>
              <a:t>	• rower – .............. </a:t>
            </a:r>
            <a:br>
              <a:rPr lang="pl-PL" sz="2400" dirty="0"/>
            </a:br>
            <a:r>
              <a:rPr lang="pl-PL" sz="2400" dirty="0"/>
              <a:t>	• rok – .............. 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	• tata – ..............</a:t>
            </a:r>
            <a:br>
              <a:rPr lang="pl-PL" sz="2400" dirty="0"/>
            </a:br>
            <a:r>
              <a:rPr lang="pl-PL" sz="2400" dirty="0"/>
              <a:t>	• </a:t>
            </a:r>
            <a:r>
              <a:rPr lang="pl-PL" sz="2400" dirty="0" err="1"/>
              <a:t>dziadzius</a:t>
            </a:r>
            <a:r>
              <a:rPr lang="pl-PL" sz="2400" dirty="0"/>
              <a:t>́ – ..............</a:t>
            </a:r>
            <a:br>
              <a:rPr lang="pl-PL" sz="3200" dirty="0"/>
            </a:br>
            <a:endParaRPr lang="pl-PL" sz="3200" dirty="0"/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8333389-E0E0-2749-BEB1-201FD51F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1882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68CE19B-B4EB-324B-86A0-91105047346B}"/>
              </a:ext>
            </a:extLst>
          </p:cNvPr>
          <p:cNvSpPr txBox="1"/>
          <p:nvPr/>
        </p:nvSpPr>
        <p:spPr>
          <a:xfrm>
            <a:off x="678347" y="1026084"/>
            <a:ext cx="6183522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500" b="1" dirty="0"/>
              <a:t>Zad. 4 - Szczęśliwe liczby Anety</a:t>
            </a:r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1CE969A-C5A4-F444-883D-087B0EFAE3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511" y="1657046"/>
            <a:ext cx="4289371" cy="4158540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B859136-5F1C-9F46-9D8D-435F7697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6616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68CE19B-B4EB-324B-86A0-91105047346B}"/>
              </a:ext>
            </a:extLst>
          </p:cNvPr>
          <p:cNvSpPr txBox="1"/>
          <p:nvPr/>
        </p:nvSpPr>
        <p:spPr>
          <a:xfrm>
            <a:off x="805938" y="1114097"/>
            <a:ext cx="618352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500" b="1" dirty="0"/>
              <a:t>Zad. 5 – Zaszyfrowany numer</a:t>
            </a:r>
          </a:p>
          <a:p>
            <a:pPr>
              <a:lnSpc>
                <a:spcPct val="150000"/>
              </a:lnSpc>
            </a:pPr>
            <a:endParaRPr lang="pl-PL" sz="2500" b="1" dirty="0"/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8976486-7CBE-114C-B000-27E13F759B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962" y="2051667"/>
            <a:ext cx="3324003" cy="3273177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F8A511F-96C7-E64B-91D0-8738F430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96412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2" y="1280566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W jaki sposób kształtować znajomość pojęć, zależności i strategii matematycznych oraz rozumowania matematycznego?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A865FA8-C553-9B4E-96D3-74D18D2503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745" y="2860683"/>
            <a:ext cx="3360903" cy="2221347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3DD6743-DA93-7641-95DC-41418BC2CE7D}"/>
              </a:ext>
            </a:extLst>
          </p:cNvPr>
          <p:cNvSpPr txBox="1"/>
          <p:nvPr/>
        </p:nvSpPr>
        <p:spPr>
          <a:xfrm>
            <a:off x="5111891" y="5262319"/>
            <a:ext cx="2805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Burza mózgów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B394078-83B1-A148-A919-F2D3A7A5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23272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2" y="1280566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Jakie sytuacje edukacyjne pomagają rozwijać rozumowanie matematyczne i umiejętność tworzenia strategii rozwiązywania postawionych problemów ?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3DD6743-DA93-7641-95DC-41418BC2CE7D}"/>
              </a:ext>
            </a:extLst>
          </p:cNvPr>
          <p:cNvSpPr txBox="1"/>
          <p:nvPr/>
        </p:nvSpPr>
        <p:spPr>
          <a:xfrm>
            <a:off x="5111891" y="5262319"/>
            <a:ext cx="2805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Praca w grupach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984A206-2025-7F45-9243-E9BDF0751B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444" y="3395437"/>
            <a:ext cx="2065506" cy="1713725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171BB81-1BD9-EB4D-B326-64F22756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29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2" y="1280566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Wiedza, umiejętności i postawy </a:t>
            </a:r>
            <a:br>
              <a:rPr lang="pl-PL" b="1" dirty="0"/>
            </a:br>
            <a:r>
              <a:rPr lang="pl-PL" b="1" dirty="0"/>
              <a:t>kształtowane przez kompetencje kluczowe </a:t>
            </a:r>
            <a:br>
              <a:rPr lang="pl-PL" b="1" dirty="0"/>
            </a:br>
            <a:r>
              <a:rPr lang="pl-PL" b="1" dirty="0"/>
              <a:t>w kontekście sprawnego funkcjonowania dzieci </a:t>
            </a:r>
            <a:br>
              <a:rPr lang="pl-PL" b="1" dirty="0"/>
            </a:br>
            <a:r>
              <a:rPr lang="pl-PL" b="1" dirty="0"/>
              <a:t>w dorosłym życiu i na rynku pracy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7A49FA5-44A9-4F4A-9B70-D344D9FAD1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053" y="3972276"/>
            <a:ext cx="1845901" cy="1690153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C7784F6-50CB-9A4D-9487-FFB23557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9637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4118" y="469036"/>
            <a:ext cx="10649607" cy="4127381"/>
          </a:xfrm>
        </p:spPr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800" b="1" dirty="0"/>
              <a:t>Podczas dzisiejszego dnia ...</a:t>
            </a:r>
          </a:p>
          <a:p>
            <a:pPr marL="0" indent="0" algn="ctr">
              <a:buNone/>
            </a:pPr>
            <a:endParaRPr lang="pl-PL" sz="48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C422C16-5293-134B-9850-52930230BD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163" y="2516926"/>
            <a:ext cx="2781300" cy="2781300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32AD7F3-9880-244C-A76C-A88A76A3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5623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938074"/>
            <a:ext cx="10649607" cy="307197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000" b="1" dirty="0"/>
              <a:t>Kompetencje matematyczno-przyrodnicze </a:t>
            </a:r>
            <a:br>
              <a:rPr lang="pl-PL" sz="4000" b="1" dirty="0"/>
            </a:br>
            <a:r>
              <a:rPr lang="pl-PL" sz="4000" b="1" dirty="0"/>
              <a:t>w zapisach podstawy programowej </a:t>
            </a:r>
            <a:br>
              <a:rPr lang="pl-PL" sz="4000" b="1" dirty="0"/>
            </a:br>
            <a:r>
              <a:rPr lang="pl-PL" sz="4000" b="1" dirty="0"/>
              <a:t>dla II etapu edukacyjnego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ACF70DA0-B3B1-C34F-A2AF-9DC169F1D321}"/>
              </a:ext>
            </a:extLst>
          </p:cNvPr>
          <p:cNvSpPr/>
          <p:nvPr/>
        </p:nvSpPr>
        <p:spPr>
          <a:xfrm>
            <a:off x="1463040" y="4010052"/>
            <a:ext cx="896112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>
                <a:hlinkClick r:id="rId5"/>
              </a:rPr>
              <a:t>ROZPORZĄDZENIE MINISTRA EDUKACJI NARODOWEJ 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hlinkClick r:id="rId5"/>
              </a:rPr>
              <a:t>z dnia 14 lutego 2017 r. w sprawie podstawy programowej [...]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385C8F-7D36-2A44-9D5F-7380069E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7541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1282116"/>
            <a:ext cx="10649607" cy="47014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/>
              <a:t>Kształcenie </a:t>
            </a:r>
            <a:r>
              <a:rPr lang="pl-PL" b="1" dirty="0" err="1"/>
              <a:t>ogólne</a:t>
            </a:r>
            <a:r>
              <a:rPr lang="pl-PL" b="1" dirty="0"/>
              <a:t> w szkole podstawowej ma na celu: </a:t>
            </a:r>
          </a:p>
          <a:p>
            <a:pPr marL="0" indent="0">
              <a:buNone/>
            </a:pPr>
            <a:endParaRPr lang="pl-PL" sz="1000" b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rozwijanie postaw </a:t>
            </a:r>
            <a:r>
              <a:rPr lang="pl-PL" sz="2200" dirty="0" err="1"/>
              <a:t>kreatywności</a:t>
            </a:r>
            <a:r>
              <a:rPr lang="pl-PL" sz="2200" dirty="0"/>
              <a:t>, </a:t>
            </a:r>
            <a:r>
              <a:rPr lang="pl-PL" sz="2200" dirty="0" err="1"/>
              <a:t>innowacyjności</a:t>
            </a:r>
            <a:r>
              <a:rPr lang="pl-PL" sz="2200" dirty="0"/>
              <a:t> i </a:t>
            </a:r>
            <a:r>
              <a:rPr lang="pl-PL" sz="2200" dirty="0" err="1"/>
              <a:t>przedsiębiorczości</a:t>
            </a:r>
            <a:r>
              <a:rPr lang="pl-PL" sz="2200" dirty="0"/>
              <a:t>;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kształtowanie </a:t>
            </a:r>
            <a:r>
              <a:rPr lang="pl-PL" sz="2200" dirty="0" err="1"/>
              <a:t>umiejętności</a:t>
            </a:r>
            <a:r>
              <a:rPr lang="pl-PL" sz="2200" dirty="0"/>
              <a:t> krytycznego i logicznego </a:t>
            </a:r>
            <a:r>
              <a:rPr lang="pl-PL" sz="2200" dirty="0" err="1"/>
              <a:t>myślenia</a:t>
            </a:r>
            <a:r>
              <a:rPr lang="pl-PL" sz="2200" dirty="0"/>
              <a:t>, rozumowania, argumentowania i wnioskowania;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ukazywanie </a:t>
            </a:r>
            <a:r>
              <a:rPr lang="pl-PL" sz="2200" dirty="0" err="1"/>
              <a:t>wartości</a:t>
            </a:r>
            <a:r>
              <a:rPr lang="pl-PL" sz="2200" dirty="0"/>
              <a:t> wiedzy jako podstawy do rozwoju </a:t>
            </a:r>
            <a:r>
              <a:rPr lang="pl-PL" sz="2200" dirty="0" err="1"/>
              <a:t>umiejętności</a:t>
            </a:r>
            <a:r>
              <a:rPr lang="pl-PL" sz="2200" dirty="0"/>
              <a:t>;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rozbudzanie w uczniach </a:t>
            </a:r>
            <a:r>
              <a:rPr lang="pl-PL" sz="2200" dirty="0" err="1"/>
              <a:t>ciekawości</a:t>
            </a:r>
            <a:r>
              <a:rPr lang="pl-PL" sz="2200" dirty="0"/>
              <a:t> poznawczej oraz motywacji do nauki;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 err="1"/>
              <a:t>wyposażenie</a:t>
            </a:r>
            <a:r>
              <a:rPr lang="pl-PL" sz="2200" dirty="0"/>
              <a:t> </a:t>
            </a:r>
            <a:r>
              <a:rPr lang="pl-PL" sz="2200" dirty="0" err="1"/>
              <a:t>uczniów</a:t>
            </a:r>
            <a:r>
              <a:rPr lang="pl-PL" sz="2200" dirty="0"/>
              <a:t> w taki </a:t>
            </a:r>
            <a:r>
              <a:rPr lang="pl-PL" sz="2200" dirty="0" err="1"/>
              <a:t>zasób</a:t>
            </a:r>
            <a:r>
              <a:rPr lang="pl-PL" sz="2200" dirty="0"/>
              <a:t> </a:t>
            </a:r>
            <a:r>
              <a:rPr lang="pl-PL" sz="2200" dirty="0" err="1"/>
              <a:t>wiadomości</a:t>
            </a:r>
            <a:r>
              <a:rPr lang="pl-PL" sz="2200" dirty="0"/>
              <a:t> oraz kształtowanie takich </a:t>
            </a:r>
            <a:r>
              <a:rPr lang="pl-PL" sz="2200" dirty="0" err="1"/>
              <a:t>umiejętności</a:t>
            </a:r>
            <a:r>
              <a:rPr lang="pl-PL" sz="2200" dirty="0"/>
              <a:t>, </a:t>
            </a:r>
            <a:r>
              <a:rPr lang="pl-PL" sz="2200" dirty="0" err="1"/>
              <a:t>które</a:t>
            </a:r>
            <a:r>
              <a:rPr lang="pl-PL" sz="2200" dirty="0"/>
              <a:t> </a:t>
            </a:r>
            <a:r>
              <a:rPr lang="pl-PL" sz="2200" dirty="0" err="1"/>
              <a:t>pozwola</a:t>
            </a:r>
            <a:r>
              <a:rPr lang="pl-PL" sz="2200" dirty="0"/>
              <a:t>̨ im w </a:t>
            </a:r>
            <a:r>
              <a:rPr lang="pl-PL" sz="2200" dirty="0" err="1"/>
              <a:t>sposób</a:t>
            </a:r>
            <a:r>
              <a:rPr lang="pl-PL" sz="2200" dirty="0"/>
              <a:t> bardziej dojrzały i </a:t>
            </a:r>
            <a:r>
              <a:rPr lang="pl-PL" sz="2200" dirty="0" err="1"/>
              <a:t>uporządkowany</a:t>
            </a:r>
            <a:r>
              <a:rPr lang="pl-PL" sz="2200" dirty="0"/>
              <a:t> </a:t>
            </a:r>
            <a:r>
              <a:rPr lang="pl-PL" sz="2200" dirty="0" err="1"/>
              <a:t>zrozumiec</a:t>
            </a:r>
            <a:r>
              <a:rPr lang="pl-PL" sz="2200" dirty="0"/>
              <a:t>́ </a:t>
            </a:r>
            <a:r>
              <a:rPr lang="pl-PL" sz="2200" dirty="0" err="1"/>
              <a:t>świat</a:t>
            </a:r>
            <a:r>
              <a:rPr lang="pl-PL" sz="2200" dirty="0"/>
              <a:t>;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394A9A-ECB7-4243-867F-A07ECC80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4174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5320" y="938074"/>
            <a:ext cx="10649607" cy="47014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1000" b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zapewnienie uczniowi wsparcia w rozpoznawaniu własnych predyspozycji i </a:t>
            </a:r>
            <a:r>
              <a:rPr lang="pl-PL" sz="2200" dirty="0" err="1"/>
              <a:t>określaniu</a:t>
            </a:r>
            <a:r>
              <a:rPr lang="pl-PL" sz="2200" dirty="0"/>
              <a:t> drogi dalszej edukacji;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wszechstronny </a:t>
            </a:r>
            <a:r>
              <a:rPr lang="pl-PL" sz="2200" dirty="0" err="1"/>
              <a:t>rozwój</a:t>
            </a:r>
            <a:r>
              <a:rPr lang="pl-PL" sz="2200" dirty="0"/>
              <a:t> osobowy ucznia przez </a:t>
            </a:r>
            <a:r>
              <a:rPr lang="pl-PL" sz="2200" dirty="0" err="1"/>
              <a:t>pogłębianie</a:t>
            </a:r>
            <a:r>
              <a:rPr lang="pl-PL" sz="2200" dirty="0"/>
              <a:t> wiedzy oraz rozbudzanie </a:t>
            </a:r>
            <a:br>
              <a:rPr lang="pl-PL" sz="2200" dirty="0"/>
            </a:br>
            <a:r>
              <a:rPr lang="pl-PL" sz="2200" dirty="0"/>
              <a:t>i zaspokajanie jego naturalnej </a:t>
            </a:r>
            <a:r>
              <a:rPr lang="pl-PL" sz="2200" dirty="0" err="1"/>
              <a:t>ciekawości</a:t>
            </a:r>
            <a:r>
              <a:rPr lang="pl-PL" sz="2200" dirty="0"/>
              <a:t> poznawczej;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kształtowanie otwartej postawy </a:t>
            </a:r>
            <a:r>
              <a:rPr lang="pl-PL" sz="2200" dirty="0" err="1"/>
              <a:t>uczniów</a:t>
            </a:r>
            <a:r>
              <a:rPr lang="pl-PL" sz="2200" dirty="0"/>
              <a:t> wobec </a:t>
            </a:r>
            <a:r>
              <a:rPr lang="pl-PL" sz="2200" dirty="0" err="1"/>
              <a:t>świata</a:t>
            </a:r>
            <a:r>
              <a:rPr lang="pl-PL" sz="2200" dirty="0"/>
              <a:t> i innych ludzi, </a:t>
            </a:r>
            <a:r>
              <a:rPr lang="pl-PL" sz="2200" dirty="0" err="1"/>
              <a:t>aktywności</a:t>
            </a:r>
            <a:r>
              <a:rPr lang="pl-PL" sz="2200" dirty="0"/>
              <a:t> w </a:t>
            </a:r>
            <a:r>
              <a:rPr lang="pl-PL" sz="2200" dirty="0" err="1"/>
              <a:t>życiu</a:t>
            </a:r>
            <a:r>
              <a:rPr lang="pl-PL" sz="2200" dirty="0"/>
              <a:t> społecznym oraz </a:t>
            </a:r>
            <a:r>
              <a:rPr lang="pl-PL" sz="2200" dirty="0" err="1"/>
              <a:t>odpowiedzialności</a:t>
            </a:r>
            <a:r>
              <a:rPr lang="pl-PL" sz="2200" dirty="0"/>
              <a:t> za </a:t>
            </a:r>
            <a:r>
              <a:rPr lang="pl-PL" sz="2200" dirty="0" err="1"/>
              <a:t>zbiorowośc</a:t>
            </a:r>
            <a:r>
              <a:rPr lang="pl-PL" sz="2200" dirty="0"/>
              <a:t>́;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motywowanie </a:t>
            </a:r>
            <a:r>
              <a:rPr lang="pl-PL" sz="2200" dirty="0" err="1"/>
              <a:t>uczniów</a:t>
            </a:r>
            <a:r>
              <a:rPr lang="pl-PL" sz="2200" dirty="0"/>
              <a:t> do zorganizowanego i </a:t>
            </a:r>
            <a:r>
              <a:rPr lang="pl-PL" sz="2200" dirty="0" err="1"/>
              <a:t>świadomego</a:t>
            </a:r>
            <a:r>
              <a:rPr lang="pl-PL" sz="2200" dirty="0"/>
              <a:t> samokształcenia opartego na </a:t>
            </a:r>
            <a:r>
              <a:rPr lang="pl-PL" sz="2200" dirty="0" err="1"/>
              <a:t>umiejętności</a:t>
            </a:r>
            <a:r>
              <a:rPr lang="pl-PL" sz="2200" dirty="0"/>
              <a:t> przygotowania własnego warsztatu pracy;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ukierunkowanie na </a:t>
            </a:r>
            <a:r>
              <a:rPr lang="pl-PL" sz="2200" dirty="0" err="1"/>
              <a:t>wartości</a:t>
            </a:r>
            <a:r>
              <a:rPr lang="pl-PL" sz="2200" dirty="0"/>
              <a:t> w procesie kształcenia. </a:t>
            </a:r>
            <a:endParaRPr lang="pl-PL" sz="2200" dirty="0">
              <a:effectLst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1859FF3-D1DA-DA4E-A815-4AF8DB2D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938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1282116"/>
            <a:ext cx="10649607" cy="47014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 err="1"/>
              <a:t>Najważniejsze</a:t>
            </a:r>
            <a:r>
              <a:rPr lang="pl-PL" b="1" dirty="0"/>
              <a:t> </a:t>
            </a:r>
            <a:r>
              <a:rPr lang="pl-PL" b="1" dirty="0" err="1"/>
              <a:t>umiejętności</a:t>
            </a:r>
            <a:r>
              <a:rPr lang="pl-PL" b="1" dirty="0"/>
              <a:t> rozwijane w ramach kształcenia </a:t>
            </a:r>
            <a:r>
              <a:rPr lang="pl-PL" b="1" dirty="0" err="1"/>
              <a:t>ogólnego</a:t>
            </a:r>
            <a:r>
              <a:rPr lang="pl-PL" b="1" dirty="0"/>
              <a:t> w szkole podstawowej to: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400" b="1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sprawne komunikowanie </a:t>
            </a:r>
            <a:r>
              <a:rPr lang="pl-PL" sz="2200" dirty="0" err="1"/>
              <a:t>sie</a:t>
            </a:r>
            <a:r>
              <a:rPr lang="pl-PL" sz="2200" dirty="0"/>
              <a:t>̨ w </a:t>
            </a:r>
            <a:r>
              <a:rPr lang="pl-PL" sz="2200" dirty="0" err="1"/>
              <a:t>języku</a:t>
            </a:r>
            <a:r>
              <a:rPr lang="pl-PL" sz="2200" dirty="0"/>
              <a:t> polskim oraz w </a:t>
            </a:r>
            <a:r>
              <a:rPr lang="pl-PL" sz="2200" dirty="0" err="1"/>
              <a:t>językach</a:t>
            </a:r>
            <a:r>
              <a:rPr lang="pl-PL" sz="2200" dirty="0"/>
              <a:t> </a:t>
            </a:r>
            <a:r>
              <a:rPr lang="pl-PL" sz="2200" dirty="0" err="1"/>
              <a:t>nowożytnych</a:t>
            </a:r>
            <a:r>
              <a:rPr lang="pl-PL" sz="2200" dirty="0"/>
              <a:t>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sprawne wykorzystywanie </a:t>
            </a:r>
            <a:r>
              <a:rPr lang="pl-PL" sz="2200" dirty="0" err="1"/>
              <a:t>narzędzi</a:t>
            </a:r>
            <a:r>
              <a:rPr lang="pl-PL" sz="2200" dirty="0"/>
              <a:t> matematyki w </a:t>
            </a:r>
            <a:r>
              <a:rPr lang="pl-PL" sz="2200" dirty="0" err="1"/>
              <a:t>życiu</a:t>
            </a:r>
            <a:r>
              <a:rPr lang="pl-PL" sz="2200" dirty="0"/>
              <a:t> codziennym, a </a:t>
            </a:r>
            <a:r>
              <a:rPr lang="pl-PL" sz="2200" dirty="0" err="1"/>
              <a:t>także</a:t>
            </a:r>
            <a:r>
              <a:rPr lang="pl-PL" sz="2200" dirty="0"/>
              <a:t> </a:t>
            </a:r>
            <a:r>
              <a:rPr lang="pl-PL" sz="2200" dirty="0" err="1"/>
              <a:t>myślenia</a:t>
            </a:r>
            <a:r>
              <a:rPr lang="pl-PL" sz="2200" dirty="0"/>
              <a:t> matematycznego;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poszukiwanie, </a:t>
            </a:r>
            <a:r>
              <a:rPr lang="pl-PL" sz="2200" dirty="0" err="1"/>
              <a:t>porządkowanie</a:t>
            </a:r>
            <a:r>
              <a:rPr lang="pl-PL" sz="2200" dirty="0"/>
              <a:t>, krytyczna analiza oraz wykorzystywanie informacji </a:t>
            </a:r>
            <a:br>
              <a:rPr lang="pl-PL" sz="2200" dirty="0"/>
            </a:br>
            <a:r>
              <a:rPr lang="pl-PL" sz="2200" dirty="0"/>
              <a:t>z </a:t>
            </a:r>
            <a:r>
              <a:rPr lang="pl-PL" sz="2200" dirty="0" err="1"/>
              <a:t>różnych</a:t>
            </a:r>
            <a:r>
              <a:rPr lang="pl-PL" sz="2200" dirty="0"/>
              <a:t> </a:t>
            </a:r>
            <a:r>
              <a:rPr lang="pl-PL" sz="2200" dirty="0" err="1"/>
              <a:t>źródeł</a:t>
            </a:r>
            <a:r>
              <a:rPr lang="pl-PL" sz="2200" dirty="0"/>
              <a:t>; </a:t>
            </a:r>
          </a:p>
          <a:p>
            <a:pPr marL="0" indent="0">
              <a:buNone/>
            </a:pPr>
            <a:endParaRPr lang="pl-PL" sz="1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C42C222-C6C9-494D-B080-6B90C244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4150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1841</TotalTime>
  <Words>1579</Words>
  <Application>Microsoft Macintosh PowerPoint</Application>
  <PresentationFormat>Panoramiczny</PresentationFormat>
  <Paragraphs>414</Paragraphs>
  <Slides>50</Slides>
  <Notes>47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Motyw pakietu Office</vt:lpstr>
      <vt:lpstr>Prezentacja programu PowerPoint</vt:lpstr>
      <vt:lpstr>Zjazd 1  DZIEŃ 2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MODUŁ III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Anna Romańska</cp:lastModifiedBy>
  <cp:revision>211</cp:revision>
  <cp:lastPrinted>2019-01-17T15:36:08Z</cp:lastPrinted>
  <dcterms:created xsi:type="dcterms:W3CDTF">2018-12-02T13:14:09Z</dcterms:created>
  <dcterms:modified xsi:type="dcterms:W3CDTF">2019-01-18T20:09:28Z</dcterms:modified>
</cp:coreProperties>
</file>